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86" r:id="rId4"/>
    <p:sldId id="349" r:id="rId5"/>
    <p:sldId id="348" r:id="rId6"/>
    <p:sldId id="350" r:id="rId7"/>
    <p:sldId id="351" r:id="rId8"/>
    <p:sldId id="352" r:id="rId9"/>
    <p:sldId id="347" r:id="rId10"/>
    <p:sldId id="354" r:id="rId11"/>
    <p:sldId id="355" r:id="rId12"/>
    <p:sldId id="356" r:id="rId13"/>
    <p:sldId id="357" r:id="rId14"/>
    <p:sldId id="353" r:id="rId15"/>
    <p:sldId id="360" r:id="rId16"/>
    <p:sldId id="361" r:id="rId17"/>
    <p:sldId id="362" r:id="rId18"/>
    <p:sldId id="363" r:id="rId19"/>
    <p:sldId id="308" r:id="rId20"/>
    <p:sldId id="327" r:id="rId21"/>
    <p:sldId id="303" r:id="rId22"/>
    <p:sldId id="328" r:id="rId23"/>
    <p:sldId id="358" r:id="rId24"/>
    <p:sldId id="359" r:id="rId25"/>
    <p:sldId id="306" r:id="rId26"/>
    <p:sldId id="329" r:id="rId27"/>
    <p:sldId id="305" r:id="rId28"/>
    <p:sldId id="330" r:id="rId29"/>
    <p:sldId id="345" r:id="rId30"/>
    <p:sldId id="346" r:id="rId31"/>
    <p:sldId id="304" r:id="rId32"/>
    <p:sldId id="331" r:id="rId33"/>
    <p:sldId id="307" r:id="rId34"/>
    <p:sldId id="33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FFCCCC"/>
    <a:srgbClr val="FF7C80"/>
    <a:srgbClr val="FF9999"/>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070" autoAdjust="0"/>
    <p:restoredTop sz="94660"/>
  </p:normalViewPr>
  <p:slideViewPr>
    <p:cSldViewPr snapToGrid="0">
      <p:cViewPr varScale="1">
        <p:scale>
          <a:sx n="90" d="100"/>
          <a:sy n="90" d="100"/>
        </p:scale>
        <p:origin x="23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D46BF-41B5-43C1-9D0A-B6F3466F86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7E0C87-A77A-475E-B5CA-0EF859DA4130}"/>
              </a:ext>
            </a:extLst>
          </p:cNvPr>
          <p:cNvSpPr>
            <a:spLocks noGrp="1"/>
          </p:cNvSpPr>
          <p:nvPr>
            <p:ph type="subTitle" idx="1"/>
          </p:nvPr>
        </p:nvSpPr>
        <p:spPr>
          <a:xfrm>
            <a:off x="1524000" y="3602038"/>
            <a:ext cx="9144000" cy="1655762"/>
          </a:xfrm>
        </p:spPr>
        <p:txBody>
          <a:bodyPr/>
          <a:lstStyle>
            <a:lvl1pPr marL="0" indent="0" algn="ctr">
              <a:buNone/>
              <a:defRPr sz="2400"/>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54643C-C17A-43DA-8A84-EB9BEF5E53A8}"/>
              </a:ext>
            </a:extLst>
          </p:cNvPr>
          <p:cNvSpPr>
            <a:spLocks noGrp="1"/>
          </p:cNvSpPr>
          <p:nvPr>
            <p:ph type="dt" sz="half" idx="10"/>
          </p:nvPr>
        </p:nvSpPr>
        <p:spPr/>
        <p:txBody>
          <a:bodyPr/>
          <a:lstStyle/>
          <a:p>
            <a:fld id="{4448F8B0-6914-4D7A-9C2E-6443EBDF15C7}" type="datetimeFigureOut">
              <a:rPr lang="en-US" smtClean="0"/>
              <a:t>5/3/2022</a:t>
            </a:fld>
            <a:endParaRPr lang="en-US"/>
          </a:p>
        </p:txBody>
      </p:sp>
      <p:sp>
        <p:nvSpPr>
          <p:cNvPr id="5" name="Footer Placeholder 4">
            <a:extLst>
              <a:ext uri="{FF2B5EF4-FFF2-40B4-BE49-F238E27FC236}">
                <a16:creationId xmlns:a16="http://schemas.microsoft.com/office/drawing/2014/main" id="{D83BAC00-2A87-4E3C-A983-112A4F907D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87157-C2BB-47AF-8A54-145EAA640A3D}"/>
              </a:ext>
            </a:extLst>
          </p:cNvPr>
          <p:cNvSpPr>
            <a:spLocks noGrp="1"/>
          </p:cNvSpPr>
          <p:nvPr>
            <p:ph type="sldNum" sz="quarter" idx="12"/>
          </p:nvPr>
        </p:nvSpPr>
        <p:spPr/>
        <p:txBody>
          <a:bodyPr/>
          <a:lstStyle/>
          <a:p>
            <a:fld id="{7DB95BBD-B973-434A-86C4-A72CDAB502EC}" type="slidenum">
              <a:rPr lang="en-US" smtClean="0"/>
              <a:t>‹#›</a:t>
            </a:fld>
            <a:endParaRPr lang="en-US"/>
          </a:p>
        </p:txBody>
      </p:sp>
    </p:spTree>
    <p:extLst>
      <p:ext uri="{BB962C8B-B14F-4D97-AF65-F5344CB8AC3E}">
        <p14:creationId xmlns:p14="http://schemas.microsoft.com/office/powerpoint/2010/main" val="1558109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CE083-C2FE-412B-83F1-D26F535C0A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D9AE78-2411-4F92-9AC7-4B0C29EB5D8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1304C7-C881-4627-804E-7B7708BF63AE}"/>
              </a:ext>
            </a:extLst>
          </p:cNvPr>
          <p:cNvSpPr>
            <a:spLocks noGrp="1"/>
          </p:cNvSpPr>
          <p:nvPr>
            <p:ph type="dt" sz="half" idx="10"/>
          </p:nvPr>
        </p:nvSpPr>
        <p:spPr/>
        <p:txBody>
          <a:bodyPr/>
          <a:lstStyle/>
          <a:p>
            <a:fld id="{4448F8B0-6914-4D7A-9C2E-6443EBDF15C7}" type="datetimeFigureOut">
              <a:rPr lang="en-US" smtClean="0"/>
              <a:t>5/3/2022</a:t>
            </a:fld>
            <a:endParaRPr lang="en-US"/>
          </a:p>
        </p:txBody>
      </p:sp>
      <p:sp>
        <p:nvSpPr>
          <p:cNvPr id="5" name="Footer Placeholder 4">
            <a:extLst>
              <a:ext uri="{FF2B5EF4-FFF2-40B4-BE49-F238E27FC236}">
                <a16:creationId xmlns:a16="http://schemas.microsoft.com/office/drawing/2014/main" id="{6017178E-8822-45E8-9014-94EF4B42D4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035EB5-18B8-4018-A3FB-116BDCE6F787}"/>
              </a:ext>
            </a:extLst>
          </p:cNvPr>
          <p:cNvSpPr>
            <a:spLocks noGrp="1"/>
          </p:cNvSpPr>
          <p:nvPr>
            <p:ph type="sldNum" sz="quarter" idx="12"/>
          </p:nvPr>
        </p:nvSpPr>
        <p:spPr/>
        <p:txBody>
          <a:bodyPr/>
          <a:lstStyle/>
          <a:p>
            <a:fld id="{7DB95BBD-B973-434A-86C4-A72CDAB502EC}" type="slidenum">
              <a:rPr lang="en-US" smtClean="0"/>
              <a:t>‹#›</a:t>
            </a:fld>
            <a:endParaRPr lang="en-US"/>
          </a:p>
        </p:txBody>
      </p:sp>
    </p:spTree>
    <p:extLst>
      <p:ext uri="{BB962C8B-B14F-4D97-AF65-F5344CB8AC3E}">
        <p14:creationId xmlns:p14="http://schemas.microsoft.com/office/powerpoint/2010/main" val="2222236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59406D-54DC-4784-8F69-6D33F99AB9E7}"/>
              </a:ext>
            </a:extLst>
          </p:cNvPr>
          <p:cNvSpPr>
            <a:spLocks noGrp="1"/>
          </p:cNvSpPr>
          <p:nvPr>
            <p:ph type="title" orient="vert"/>
          </p:nvPr>
        </p:nvSpPr>
        <p:spPr>
          <a:xfrm>
            <a:off x="8724899"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079178-A52A-4890-8611-92836EF4210D}"/>
              </a:ext>
            </a:extLst>
          </p:cNvPr>
          <p:cNvSpPr>
            <a:spLocks noGrp="1"/>
          </p:cNvSpPr>
          <p:nvPr>
            <p:ph type="body" orient="vert" idx="1"/>
          </p:nvPr>
        </p:nvSpPr>
        <p:spPr>
          <a:xfrm>
            <a:off x="838199"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B2109B-AC90-4E63-B35F-C445FA8FCF5C}"/>
              </a:ext>
            </a:extLst>
          </p:cNvPr>
          <p:cNvSpPr>
            <a:spLocks noGrp="1"/>
          </p:cNvSpPr>
          <p:nvPr>
            <p:ph type="dt" sz="half" idx="10"/>
          </p:nvPr>
        </p:nvSpPr>
        <p:spPr/>
        <p:txBody>
          <a:bodyPr/>
          <a:lstStyle/>
          <a:p>
            <a:fld id="{4448F8B0-6914-4D7A-9C2E-6443EBDF15C7}" type="datetimeFigureOut">
              <a:rPr lang="en-US" smtClean="0"/>
              <a:t>5/3/2022</a:t>
            </a:fld>
            <a:endParaRPr lang="en-US"/>
          </a:p>
        </p:txBody>
      </p:sp>
      <p:sp>
        <p:nvSpPr>
          <p:cNvPr id="5" name="Footer Placeholder 4">
            <a:extLst>
              <a:ext uri="{FF2B5EF4-FFF2-40B4-BE49-F238E27FC236}">
                <a16:creationId xmlns:a16="http://schemas.microsoft.com/office/drawing/2014/main" id="{605055CD-11AB-4736-B255-7C4D84E10A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AC8EF2-2870-49EE-A508-933F9FBE1693}"/>
              </a:ext>
            </a:extLst>
          </p:cNvPr>
          <p:cNvSpPr>
            <a:spLocks noGrp="1"/>
          </p:cNvSpPr>
          <p:nvPr>
            <p:ph type="sldNum" sz="quarter" idx="12"/>
          </p:nvPr>
        </p:nvSpPr>
        <p:spPr/>
        <p:txBody>
          <a:bodyPr/>
          <a:lstStyle/>
          <a:p>
            <a:fld id="{7DB95BBD-B973-434A-86C4-A72CDAB502EC}" type="slidenum">
              <a:rPr lang="en-US" smtClean="0"/>
              <a:t>‹#›</a:t>
            </a:fld>
            <a:endParaRPr lang="en-US"/>
          </a:p>
        </p:txBody>
      </p:sp>
    </p:spTree>
    <p:extLst>
      <p:ext uri="{BB962C8B-B14F-4D97-AF65-F5344CB8AC3E}">
        <p14:creationId xmlns:p14="http://schemas.microsoft.com/office/powerpoint/2010/main" val="82225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DE59B-DAF0-427A-AA07-84D7E461F2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DBC281-3B2D-4CD5-B1EC-1A140080F5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18B266-4C73-4D69-9625-27FC4D13C929}"/>
              </a:ext>
            </a:extLst>
          </p:cNvPr>
          <p:cNvSpPr>
            <a:spLocks noGrp="1"/>
          </p:cNvSpPr>
          <p:nvPr>
            <p:ph type="dt" sz="half" idx="10"/>
          </p:nvPr>
        </p:nvSpPr>
        <p:spPr/>
        <p:txBody>
          <a:bodyPr/>
          <a:lstStyle/>
          <a:p>
            <a:fld id="{4448F8B0-6914-4D7A-9C2E-6443EBDF15C7}" type="datetimeFigureOut">
              <a:rPr lang="en-US" smtClean="0"/>
              <a:t>5/3/2022</a:t>
            </a:fld>
            <a:endParaRPr lang="en-US"/>
          </a:p>
        </p:txBody>
      </p:sp>
      <p:sp>
        <p:nvSpPr>
          <p:cNvPr id="5" name="Footer Placeholder 4">
            <a:extLst>
              <a:ext uri="{FF2B5EF4-FFF2-40B4-BE49-F238E27FC236}">
                <a16:creationId xmlns:a16="http://schemas.microsoft.com/office/drawing/2014/main" id="{5840CE72-8D0E-4D63-B4D9-937C9420DA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147263-1023-4161-A87E-7D28DE3C2F7A}"/>
              </a:ext>
            </a:extLst>
          </p:cNvPr>
          <p:cNvSpPr>
            <a:spLocks noGrp="1"/>
          </p:cNvSpPr>
          <p:nvPr>
            <p:ph type="sldNum" sz="quarter" idx="12"/>
          </p:nvPr>
        </p:nvSpPr>
        <p:spPr/>
        <p:txBody>
          <a:bodyPr/>
          <a:lstStyle/>
          <a:p>
            <a:fld id="{7DB95BBD-B973-434A-86C4-A72CDAB502EC}" type="slidenum">
              <a:rPr lang="en-US" smtClean="0"/>
              <a:t>‹#›</a:t>
            </a:fld>
            <a:endParaRPr lang="en-US"/>
          </a:p>
        </p:txBody>
      </p:sp>
    </p:spTree>
    <p:extLst>
      <p:ext uri="{BB962C8B-B14F-4D97-AF65-F5344CB8AC3E}">
        <p14:creationId xmlns:p14="http://schemas.microsoft.com/office/powerpoint/2010/main" val="575070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BE4EF-F5FC-429F-BFB3-E055E6BA45FA}"/>
              </a:ext>
            </a:extLst>
          </p:cNvPr>
          <p:cNvSpPr>
            <a:spLocks noGrp="1"/>
          </p:cNvSpPr>
          <p:nvPr>
            <p:ph type="title"/>
          </p:nvPr>
        </p:nvSpPr>
        <p:spPr>
          <a:xfrm>
            <a:off x="831852"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517F64-A09A-485B-BCCE-99D22E179874}"/>
              </a:ext>
            </a:extLst>
          </p:cNvPr>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EB638AC-0360-4B6D-9D3E-C9804E95F1D5}"/>
              </a:ext>
            </a:extLst>
          </p:cNvPr>
          <p:cNvSpPr>
            <a:spLocks noGrp="1"/>
          </p:cNvSpPr>
          <p:nvPr>
            <p:ph type="dt" sz="half" idx="10"/>
          </p:nvPr>
        </p:nvSpPr>
        <p:spPr/>
        <p:txBody>
          <a:bodyPr/>
          <a:lstStyle/>
          <a:p>
            <a:fld id="{4448F8B0-6914-4D7A-9C2E-6443EBDF15C7}" type="datetimeFigureOut">
              <a:rPr lang="en-US" smtClean="0"/>
              <a:t>5/3/2022</a:t>
            </a:fld>
            <a:endParaRPr lang="en-US"/>
          </a:p>
        </p:txBody>
      </p:sp>
      <p:sp>
        <p:nvSpPr>
          <p:cNvPr id="5" name="Footer Placeholder 4">
            <a:extLst>
              <a:ext uri="{FF2B5EF4-FFF2-40B4-BE49-F238E27FC236}">
                <a16:creationId xmlns:a16="http://schemas.microsoft.com/office/drawing/2014/main" id="{1E542B03-C4D5-48F6-990C-EBF377E665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2D5217-CAB2-4B0A-B74F-F8599E5244F6}"/>
              </a:ext>
            </a:extLst>
          </p:cNvPr>
          <p:cNvSpPr>
            <a:spLocks noGrp="1"/>
          </p:cNvSpPr>
          <p:nvPr>
            <p:ph type="sldNum" sz="quarter" idx="12"/>
          </p:nvPr>
        </p:nvSpPr>
        <p:spPr/>
        <p:txBody>
          <a:bodyPr/>
          <a:lstStyle/>
          <a:p>
            <a:fld id="{7DB95BBD-B973-434A-86C4-A72CDAB502EC}" type="slidenum">
              <a:rPr lang="en-US" smtClean="0"/>
              <a:t>‹#›</a:t>
            </a:fld>
            <a:endParaRPr lang="en-US"/>
          </a:p>
        </p:txBody>
      </p:sp>
    </p:spTree>
    <p:extLst>
      <p:ext uri="{BB962C8B-B14F-4D97-AF65-F5344CB8AC3E}">
        <p14:creationId xmlns:p14="http://schemas.microsoft.com/office/powerpoint/2010/main" val="1712019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3184-E006-4191-94EB-1EC133B1D6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9C3CE6-5B83-4C5B-9C6E-6BB9CCB93646}"/>
              </a:ext>
            </a:extLst>
          </p:cNvPr>
          <p:cNvSpPr>
            <a:spLocks noGrp="1"/>
          </p:cNvSpPr>
          <p:nvPr>
            <p:ph sz="half" idx="1"/>
          </p:nvPr>
        </p:nvSpPr>
        <p:spPr>
          <a:xfrm>
            <a:off x="838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DF6AB3-B4FD-41D7-8957-CE688A012E3D}"/>
              </a:ext>
            </a:extLst>
          </p:cNvPr>
          <p:cNvSpPr>
            <a:spLocks noGrp="1"/>
          </p:cNvSpPr>
          <p:nvPr>
            <p:ph sz="half" idx="2"/>
          </p:nvPr>
        </p:nvSpPr>
        <p:spPr>
          <a:xfrm>
            <a:off x="6172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6BA847-C343-49AE-B5B6-BF9D6C4263F3}"/>
              </a:ext>
            </a:extLst>
          </p:cNvPr>
          <p:cNvSpPr>
            <a:spLocks noGrp="1"/>
          </p:cNvSpPr>
          <p:nvPr>
            <p:ph type="dt" sz="half" idx="10"/>
          </p:nvPr>
        </p:nvSpPr>
        <p:spPr/>
        <p:txBody>
          <a:bodyPr/>
          <a:lstStyle/>
          <a:p>
            <a:fld id="{4448F8B0-6914-4D7A-9C2E-6443EBDF15C7}" type="datetimeFigureOut">
              <a:rPr lang="en-US" smtClean="0"/>
              <a:t>5/3/2022</a:t>
            </a:fld>
            <a:endParaRPr lang="en-US"/>
          </a:p>
        </p:txBody>
      </p:sp>
      <p:sp>
        <p:nvSpPr>
          <p:cNvPr id="6" name="Footer Placeholder 5">
            <a:extLst>
              <a:ext uri="{FF2B5EF4-FFF2-40B4-BE49-F238E27FC236}">
                <a16:creationId xmlns:a16="http://schemas.microsoft.com/office/drawing/2014/main" id="{8D4E129A-0161-4C22-A2E0-A5E1C935E3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00D55-DB5E-4120-9E0D-4AC99638FEC0}"/>
              </a:ext>
            </a:extLst>
          </p:cNvPr>
          <p:cNvSpPr>
            <a:spLocks noGrp="1"/>
          </p:cNvSpPr>
          <p:nvPr>
            <p:ph type="sldNum" sz="quarter" idx="12"/>
          </p:nvPr>
        </p:nvSpPr>
        <p:spPr/>
        <p:txBody>
          <a:bodyPr/>
          <a:lstStyle/>
          <a:p>
            <a:fld id="{7DB95BBD-B973-434A-86C4-A72CDAB502EC}" type="slidenum">
              <a:rPr lang="en-US" smtClean="0"/>
              <a:t>‹#›</a:t>
            </a:fld>
            <a:endParaRPr lang="en-US"/>
          </a:p>
        </p:txBody>
      </p:sp>
    </p:spTree>
    <p:extLst>
      <p:ext uri="{BB962C8B-B14F-4D97-AF65-F5344CB8AC3E}">
        <p14:creationId xmlns:p14="http://schemas.microsoft.com/office/powerpoint/2010/main" val="436285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5F3A4-A6DA-4717-AEAC-29E19050FC61}"/>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A2CBAB-6A70-4926-8944-1AA2BF07F682}"/>
              </a:ext>
            </a:extLst>
          </p:cNvPr>
          <p:cNvSpPr>
            <a:spLocks noGrp="1"/>
          </p:cNvSpPr>
          <p:nvPr>
            <p:ph type="body" idx="1"/>
          </p:nvPr>
        </p:nvSpPr>
        <p:spPr>
          <a:xfrm>
            <a:off x="839789" y="1681163"/>
            <a:ext cx="5157787" cy="82391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F15186B-DFBC-469D-8D08-D5521C35C28F}"/>
              </a:ext>
            </a:extLst>
          </p:cNvPr>
          <p:cNvSpPr>
            <a:spLocks noGrp="1"/>
          </p:cNvSpPr>
          <p:nvPr>
            <p:ph sz="half" idx="2"/>
          </p:nvPr>
        </p:nvSpPr>
        <p:spPr>
          <a:xfrm>
            <a:off x="839789" y="2505076"/>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BFCB19-EBA7-4DA4-905E-A5100F658BCC}"/>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0599D6F-95FD-4D82-8589-C8D9529C1B9C}"/>
              </a:ext>
            </a:extLst>
          </p:cNvPr>
          <p:cNvSpPr>
            <a:spLocks noGrp="1"/>
          </p:cNvSpPr>
          <p:nvPr>
            <p:ph sz="quarter" idx="4"/>
          </p:nvPr>
        </p:nvSpPr>
        <p:spPr>
          <a:xfrm>
            <a:off x="6172202" y="2505076"/>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67A8A2-C130-432C-9261-0CC3326AEBB1}"/>
              </a:ext>
            </a:extLst>
          </p:cNvPr>
          <p:cNvSpPr>
            <a:spLocks noGrp="1"/>
          </p:cNvSpPr>
          <p:nvPr>
            <p:ph type="dt" sz="half" idx="10"/>
          </p:nvPr>
        </p:nvSpPr>
        <p:spPr/>
        <p:txBody>
          <a:bodyPr/>
          <a:lstStyle/>
          <a:p>
            <a:fld id="{4448F8B0-6914-4D7A-9C2E-6443EBDF15C7}" type="datetimeFigureOut">
              <a:rPr lang="en-US" smtClean="0"/>
              <a:t>5/3/2022</a:t>
            </a:fld>
            <a:endParaRPr lang="en-US"/>
          </a:p>
        </p:txBody>
      </p:sp>
      <p:sp>
        <p:nvSpPr>
          <p:cNvPr id="8" name="Footer Placeholder 7">
            <a:extLst>
              <a:ext uri="{FF2B5EF4-FFF2-40B4-BE49-F238E27FC236}">
                <a16:creationId xmlns:a16="http://schemas.microsoft.com/office/drawing/2014/main" id="{ADF9581D-922C-42C8-A046-3D26A68F84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126D23-96DD-473F-9521-CEE10775A325}"/>
              </a:ext>
            </a:extLst>
          </p:cNvPr>
          <p:cNvSpPr>
            <a:spLocks noGrp="1"/>
          </p:cNvSpPr>
          <p:nvPr>
            <p:ph type="sldNum" sz="quarter" idx="12"/>
          </p:nvPr>
        </p:nvSpPr>
        <p:spPr/>
        <p:txBody>
          <a:bodyPr/>
          <a:lstStyle/>
          <a:p>
            <a:fld id="{7DB95BBD-B973-434A-86C4-A72CDAB502EC}" type="slidenum">
              <a:rPr lang="en-US" smtClean="0"/>
              <a:t>‹#›</a:t>
            </a:fld>
            <a:endParaRPr lang="en-US"/>
          </a:p>
        </p:txBody>
      </p:sp>
    </p:spTree>
    <p:extLst>
      <p:ext uri="{BB962C8B-B14F-4D97-AF65-F5344CB8AC3E}">
        <p14:creationId xmlns:p14="http://schemas.microsoft.com/office/powerpoint/2010/main" val="1465728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698CF-0B38-4223-BC16-367B14E6B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568F63-A54A-447F-B0C3-DF4A46CFFFB6}"/>
              </a:ext>
            </a:extLst>
          </p:cNvPr>
          <p:cNvSpPr>
            <a:spLocks noGrp="1"/>
          </p:cNvSpPr>
          <p:nvPr>
            <p:ph type="dt" sz="half" idx="10"/>
          </p:nvPr>
        </p:nvSpPr>
        <p:spPr/>
        <p:txBody>
          <a:bodyPr/>
          <a:lstStyle/>
          <a:p>
            <a:fld id="{4448F8B0-6914-4D7A-9C2E-6443EBDF15C7}" type="datetimeFigureOut">
              <a:rPr lang="en-US" smtClean="0"/>
              <a:t>5/3/2022</a:t>
            </a:fld>
            <a:endParaRPr lang="en-US"/>
          </a:p>
        </p:txBody>
      </p:sp>
      <p:sp>
        <p:nvSpPr>
          <p:cNvPr id="4" name="Footer Placeholder 3">
            <a:extLst>
              <a:ext uri="{FF2B5EF4-FFF2-40B4-BE49-F238E27FC236}">
                <a16:creationId xmlns:a16="http://schemas.microsoft.com/office/drawing/2014/main" id="{9FE0B315-B227-4C38-BE66-999C8A828E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CE06C5-87DA-45FE-A360-4AFFB5C4531A}"/>
              </a:ext>
            </a:extLst>
          </p:cNvPr>
          <p:cNvSpPr>
            <a:spLocks noGrp="1"/>
          </p:cNvSpPr>
          <p:nvPr>
            <p:ph type="sldNum" sz="quarter" idx="12"/>
          </p:nvPr>
        </p:nvSpPr>
        <p:spPr/>
        <p:txBody>
          <a:bodyPr/>
          <a:lstStyle/>
          <a:p>
            <a:fld id="{7DB95BBD-B973-434A-86C4-A72CDAB502EC}" type="slidenum">
              <a:rPr lang="en-US" smtClean="0"/>
              <a:t>‹#›</a:t>
            </a:fld>
            <a:endParaRPr lang="en-US"/>
          </a:p>
        </p:txBody>
      </p:sp>
    </p:spTree>
    <p:extLst>
      <p:ext uri="{BB962C8B-B14F-4D97-AF65-F5344CB8AC3E}">
        <p14:creationId xmlns:p14="http://schemas.microsoft.com/office/powerpoint/2010/main" val="727351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447EF3-FCC6-485A-BFB1-80002558B801}"/>
              </a:ext>
            </a:extLst>
          </p:cNvPr>
          <p:cNvSpPr>
            <a:spLocks noGrp="1"/>
          </p:cNvSpPr>
          <p:nvPr>
            <p:ph type="dt" sz="half" idx="10"/>
          </p:nvPr>
        </p:nvSpPr>
        <p:spPr/>
        <p:txBody>
          <a:bodyPr/>
          <a:lstStyle/>
          <a:p>
            <a:fld id="{4448F8B0-6914-4D7A-9C2E-6443EBDF15C7}" type="datetimeFigureOut">
              <a:rPr lang="en-US" smtClean="0"/>
              <a:t>5/3/2022</a:t>
            </a:fld>
            <a:endParaRPr lang="en-US"/>
          </a:p>
        </p:txBody>
      </p:sp>
      <p:sp>
        <p:nvSpPr>
          <p:cNvPr id="3" name="Footer Placeholder 2">
            <a:extLst>
              <a:ext uri="{FF2B5EF4-FFF2-40B4-BE49-F238E27FC236}">
                <a16:creationId xmlns:a16="http://schemas.microsoft.com/office/drawing/2014/main" id="{4DAB7102-E07C-4426-8F54-748E96BFD8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C15840-A488-4209-8F1B-C8AD51E421F5}"/>
              </a:ext>
            </a:extLst>
          </p:cNvPr>
          <p:cNvSpPr>
            <a:spLocks noGrp="1"/>
          </p:cNvSpPr>
          <p:nvPr>
            <p:ph type="sldNum" sz="quarter" idx="12"/>
          </p:nvPr>
        </p:nvSpPr>
        <p:spPr/>
        <p:txBody>
          <a:bodyPr/>
          <a:lstStyle/>
          <a:p>
            <a:fld id="{7DB95BBD-B973-434A-86C4-A72CDAB502EC}" type="slidenum">
              <a:rPr lang="en-US" smtClean="0"/>
              <a:t>‹#›</a:t>
            </a:fld>
            <a:endParaRPr lang="en-US"/>
          </a:p>
        </p:txBody>
      </p:sp>
    </p:spTree>
    <p:extLst>
      <p:ext uri="{BB962C8B-B14F-4D97-AF65-F5344CB8AC3E}">
        <p14:creationId xmlns:p14="http://schemas.microsoft.com/office/powerpoint/2010/main" val="3293786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3E0-75F1-4D48-A596-04205048305D}"/>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964680-9578-4DBB-AA2A-AEEB958DE590}"/>
              </a:ext>
            </a:extLst>
          </p:cNvPr>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F96A1D-E439-4D9E-9E7E-131B35379E68}"/>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9B2D2B2-BDEC-444A-949C-BA4D303D5CAE}"/>
              </a:ext>
            </a:extLst>
          </p:cNvPr>
          <p:cNvSpPr>
            <a:spLocks noGrp="1"/>
          </p:cNvSpPr>
          <p:nvPr>
            <p:ph type="dt" sz="half" idx="10"/>
          </p:nvPr>
        </p:nvSpPr>
        <p:spPr/>
        <p:txBody>
          <a:bodyPr/>
          <a:lstStyle/>
          <a:p>
            <a:fld id="{4448F8B0-6914-4D7A-9C2E-6443EBDF15C7}" type="datetimeFigureOut">
              <a:rPr lang="en-US" smtClean="0"/>
              <a:t>5/3/2022</a:t>
            </a:fld>
            <a:endParaRPr lang="en-US"/>
          </a:p>
        </p:txBody>
      </p:sp>
      <p:sp>
        <p:nvSpPr>
          <p:cNvPr id="6" name="Footer Placeholder 5">
            <a:extLst>
              <a:ext uri="{FF2B5EF4-FFF2-40B4-BE49-F238E27FC236}">
                <a16:creationId xmlns:a16="http://schemas.microsoft.com/office/drawing/2014/main" id="{9DC5C44B-CB97-447A-8944-2C7BD3E2CF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ED17E7-EF2F-4390-BBCC-A1146FD828D0}"/>
              </a:ext>
            </a:extLst>
          </p:cNvPr>
          <p:cNvSpPr>
            <a:spLocks noGrp="1"/>
          </p:cNvSpPr>
          <p:nvPr>
            <p:ph type="sldNum" sz="quarter" idx="12"/>
          </p:nvPr>
        </p:nvSpPr>
        <p:spPr/>
        <p:txBody>
          <a:bodyPr/>
          <a:lstStyle/>
          <a:p>
            <a:fld id="{7DB95BBD-B973-434A-86C4-A72CDAB502EC}" type="slidenum">
              <a:rPr lang="en-US" smtClean="0"/>
              <a:t>‹#›</a:t>
            </a:fld>
            <a:endParaRPr lang="en-US"/>
          </a:p>
        </p:txBody>
      </p:sp>
    </p:spTree>
    <p:extLst>
      <p:ext uri="{BB962C8B-B14F-4D97-AF65-F5344CB8AC3E}">
        <p14:creationId xmlns:p14="http://schemas.microsoft.com/office/powerpoint/2010/main" val="2695493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BFF77-FEA0-4F2C-94EE-FE1F2F84754F}"/>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3122B7-DA0B-4714-A8B9-88693A15788C}"/>
              </a:ext>
            </a:extLst>
          </p:cNvPr>
          <p:cNvSpPr>
            <a:spLocks noGrp="1"/>
          </p:cNvSpPr>
          <p:nvPr>
            <p:ph type="pic" idx="1"/>
          </p:nvPr>
        </p:nvSpPr>
        <p:spPr>
          <a:xfrm>
            <a:off x="5183188" y="987425"/>
            <a:ext cx="6172201" cy="4873625"/>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endParaRPr lang="en-US"/>
          </a:p>
        </p:txBody>
      </p:sp>
      <p:sp>
        <p:nvSpPr>
          <p:cNvPr id="4" name="Text Placeholder 3">
            <a:extLst>
              <a:ext uri="{FF2B5EF4-FFF2-40B4-BE49-F238E27FC236}">
                <a16:creationId xmlns:a16="http://schemas.microsoft.com/office/drawing/2014/main" id="{B8756D27-637E-4EFF-A3DF-8FE7054C3FF7}"/>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522E67-1E72-438F-982E-E314D9FDD804}"/>
              </a:ext>
            </a:extLst>
          </p:cNvPr>
          <p:cNvSpPr>
            <a:spLocks noGrp="1"/>
          </p:cNvSpPr>
          <p:nvPr>
            <p:ph type="dt" sz="half" idx="10"/>
          </p:nvPr>
        </p:nvSpPr>
        <p:spPr/>
        <p:txBody>
          <a:bodyPr/>
          <a:lstStyle/>
          <a:p>
            <a:fld id="{4448F8B0-6914-4D7A-9C2E-6443EBDF15C7}" type="datetimeFigureOut">
              <a:rPr lang="en-US" smtClean="0"/>
              <a:t>5/3/2022</a:t>
            </a:fld>
            <a:endParaRPr lang="en-US"/>
          </a:p>
        </p:txBody>
      </p:sp>
      <p:sp>
        <p:nvSpPr>
          <p:cNvPr id="6" name="Footer Placeholder 5">
            <a:extLst>
              <a:ext uri="{FF2B5EF4-FFF2-40B4-BE49-F238E27FC236}">
                <a16:creationId xmlns:a16="http://schemas.microsoft.com/office/drawing/2014/main" id="{94063DA6-47EA-4E91-8E85-088E96601A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D0BA85-3861-4A44-A666-4407D505C255}"/>
              </a:ext>
            </a:extLst>
          </p:cNvPr>
          <p:cNvSpPr>
            <a:spLocks noGrp="1"/>
          </p:cNvSpPr>
          <p:nvPr>
            <p:ph type="sldNum" sz="quarter" idx="12"/>
          </p:nvPr>
        </p:nvSpPr>
        <p:spPr/>
        <p:txBody>
          <a:bodyPr/>
          <a:lstStyle/>
          <a:p>
            <a:fld id="{7DB95BBD-B973-434A-86C4-A72CDAB502EC}" type="slidenum">
              <a:rPr lang="en-US" smtClean="0"/>
              <a:t>‹#›</a:t>
            </a:fld>
            <a:endParaRPr lang="en-US"/>
          </a:p>
        </p:txBody>
      </p:sp>
    </p:spTree>
    <p:extLst>
      <p:ext uri="{BB962C8B-B14F-4D97-AF65-F5344CB8AC3E}">
        <p14:creationId xmlns:p14="http://schemas.microsoft.com/office/powerpoint/2010/main" val="689394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6A6342-D830-46CD-9CF5-9406EBEBC979}"/>
              </a:ext>
            </a:extLst>
          </p:cNvPr>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7E0433-2455-49B5-86CA-4ADECAE0DA30}"/>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B572E1-5894-4A7D-9BDA-FC3BD3AFA989}"/>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48F8B0-6914-4D7A-9C2E-6443EBDF15C7}" type="datetimeFigureOut">
              <a:rPr lang="en-US" smtClean="0"/>
              <a:t>5/3/2022</a:t>
            </a:fld>
            <a:endParaRPr lang="en-US"/>
          </a:p>
        </p:txBody>
      </p:sp>
      <p:sp>
        <p:nvSpPr>
          <p:cNvPr id="5" name="Footer Placeholder 4">
            <a:extLst>
              <a:ext uri="{FF2B5EF4-FFF2-40B4-BE49-F238E27FC236}">
                <a16:creationId xmlns:a16="http://schemas.microsoft.com/office/drawing/2014/main" id="{5906F3E4-8725-4D16-8465-59BE8A0F0695}"/>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6EE30C-7965-4489-8DE3-393C8E94C926}"/>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B95BBD-B973-434A-86C4-A72CDAB502EC}" type="slidenum">
              <a:rPr lang="en-US" smtClean="0"/>
              <a:t>‹#›</a:t>
            </a:fld>
            <a:endParaRPr lang="en-US"/>
          </a:p>
        </p:txBody>
      </p:sp>
    </p:spTree>
    <p:extLst>
      <p:ext uri="{BB962C8B-B14F-4D97-AF65-F5344CB8AC3E}">
        <p14:creationId xmlns:p14="http://schemas.microsoft.com/office/powerpoint/2010/main" val="3928892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0">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2">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52589D-242D-433C-AE27-49242D8EC240}"/>
              </a:ext>
            </a:extLst>
          </p:cNvPr>
          <p:cNvSpPr>
            <a:spLocks noGrp="1"/>
          </p:cNvSpPr>
          <p:nvPr>
            <p:ph type="ctrTitle"/>
          </p:nvPr>
        </p:nvSpPr>
        <p:spPr>
          <a:xfrm>
            <a:off x="3501843" y="3743131"/>
            <a:ext cx="5188008" cy="775845"/>
          </a:xfrm>
        </p:spPr>
        <p:txBody>
          <a:bodyPr anchor="b">
            <a:noAutofit/>
          </a:bodyPr>
          <a:lstStyle/>
          <a:p>
            <a:r>
              <a:rPr lang="en-US" sz="2600" dirty="0">
                <a:solidFill>
                  <a:schemeClr val="tx1">
                    <a:lumMod val="65000"/>
                    <a:lumOff val="35000"/>
                  </a:schemeClr>
                </a:solidFill>
              </a:rPr>
              <a:t>PROFESSIONAL TECHNICAL MANUAL</a:t>
            </a:r>
            <a:br>
              <a:rPr lang="en-US" sz="2600" dirty="0">
                <a:solidFill>
                  <a:schemeClr val="tx1">
                    <a:lumMod val="65000"/>
                    <a:lumOff val="35000"/>
                  </a:schemeClr>
                </a:solidFill>
              </a:rPr>
            </a:br>
            <a:r>
              <a:rPr lang="en-US" sz="2600" dirty="0">
                <a:solidFill>
                  <a:schemeClr val="tx1">
                    <a:lumMod val="65000"/>
                    <a:lumOff val="35000"/>
                  </a:schemeClr>
                </a:solidFill>
              </a:rPr>
              <a:t>2022</a:t>
            </a:r>
          </a:p>
        </p:txBody>
      </p:sp>
      <p:grpSp>
        <p:nvGrpSpPr>
          <p:cNvPr id="37" name="Group 24">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26" name="Freeform: Shape 25">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26">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27">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9" name="Freeform: Shape 28">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descr="Icon&#10;&#10;Description automatically generated">
            <a:extLst>
              <a:ext uri="{FF2B5EF4-FFF2-40B4-BE49-F238E27FC236}">
                <a16:creationId xmlns:a16="http://schemas.microsoft.com/office/drawing/2014/main" id="{281BA34D-CB75-421D-8004-D26B0C566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8556" y="1290239"/>
            <a:ext cx="5414582" cy="2138761"/>
          </a:xfrm>
          <a:prstGeom prst="rect">
            <a:avLst/>
          </a:prstGeom>
        </p:spPr>
      </p:pic>
      <p:grpSp>
        <p:nvGrpSpPr>
          <p:cNvPr id="31" name="Group 30">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32" name="Freeform: Shape 31">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80092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E06D817B-CAAA-4165-AA25-FD36DF582519}"/>
              </a:ext>
            </a:extLst>
          </p:cNvPr>
          <p:cNvSpPr txBox="1">
            <a:spLocks/>
          </p:cNvSpPr>
          <p:nvPr/>
        </p:nvSpPr>
        <p:spPr>
          <a:xfrm>
            <a:off x="7808119" y="492919"/>
            <a:ext cx="4136231" cy="6165056"/>
          </a:xfrm>
          <a:prstGeom prst="rect">
            <a:avLst/>
          </a:prstGeom>
        </p:spPr>
        <p:txBody>
          <a:bodyPr vert="horz" lIns="91440" tIns="45720" rIns="91440" bIns="45720" rtlCol="0">
            <a:normAutofit/>
          </a:bodyPr>
          <a:lst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1800" b="1" i="0" dirty="0">
                <a:solidFill>
                  <a:srgbClr val="FF9999"/>
                </a:solidFill>
                <a:effectLst/>
                <a:latin typeface="Microsoft JhengHei" panose="020B0604030504040204" pitchFamily="34" charset="-120"/>
                <a:ea typeface="Microsoft JhengHei" panose="020B0604030504040204" pitchFamily="34" charset="-120"/>
              </a:rPr>
              <a:t>Features</a:t>
            </a:r>
          </a:p>
          <a:p>
            <a:pPr marL="0" indent="0" algn="l">
              <a:buNone/>
            </a:pPr>
            <a:r>
              <a:rPr lang="en-US" sz="1400" b="1" i="0" dirty="0">
                <a:solidFill>
                  <a:srgbClr val="313131"/>
                </a:solidFill>
                <a:effectLst/>
                <a:latin typeface="Microsoft JhengHei" panose="020B0604030504040204" pitchFamily="34" charset="-120"/>
                <a:ea typeface="Microsoft JhengHei" panose="020B0604030504040204" pitchFamily="34" charset="-120"/>
              </a:rPr>
              <a:t>Nourishment Mode:</a:t>
            </a:r>
            <a:endParaRPr lang="en-US" sz="1400" b="0" i="0" dirty="0">
              <a:solidFill>
                <a:srgbClr val="313131"/>
              </a:solidFill>
              <a:effectLst/>
              <a:latin typeface="Microsoft JhengHei" panose="020B0604030504040204" pitchFamily="34" charset="-120"/>
              <a:ea typeface="Microsoft JhengHei" panose="020B0604030504040204" pitchFamily="34" charset="-120"/>
            </a:endParaRPr>
          </a:p>
          <a:p>
            <a:pPr algn="l">
              <a:buFont typeface="Arial" panose="020B0604020202020204" pitchFamily="34" charset="0"/>
              <a:buChar char="•"/>
            </a:pPr>
            <a:r>
              <a:rPr lang="en-US" sz="1400" b="0" i="0" dirty="0">
                <a:solidFill>
                  <a:srgbClr val="313131"/>
                </a:solidFill>
                <a:effectLst/>
                <a:latin typeface="Microsoft JhengHei" panose="020B0604030504040204" pitchFamily="34" charset="-120"/>
                <a:ea typeface="Microsoft JhengHei" panose="020B0604030504040204" pitchFamily="34" charset="-120"/>
              </a:rPr>
              <a:t>Red LED light</a:t>
            </a:r>
          </a:p>
          <a:p>
            <a:pPr algn="l">
              <a:buFont typeface="Arial" panose="020B0604020202020204" pitchFamily="34" charset="0"/>
              <a:buChar char="•"/>
            </a:pPr>
            <a:r>
              <a:rPr lang="en-US" sz="1400" b="0" i="0" dirty="0">
                <a:solidFill>
                  <a:srgbClr val="313131"/>
                </a:solidFill>
                <a:effectLst/>
                <a:latin typeface="Microsoft JhengHei" panose="020B0604030504040204" pitchFamily="34" charset="-120"/>
                <a:ea typeface="Microsoft JhengHei" panose="020B0604030504040204" pitchFamily="34" charset="-120"/>
              </a:rPr>
              <a:t>Helps skincare products absorb deeper into the skin</a:t>
            </a:r>
          </a:p>
          <a:p>
            <a:pPr algn="l">
              <a:buFont typeface="Arial" panose="020B0604020202020204" pitchFamily="34" charset="0"/>
              <a:buChar char="•"/>
            </a:pPr>
            <a:r>
              <a:rPr lang="en-US" sz="1400" b="0" i="0" dirty="0">
                <a:solidFill>
                  <a:srgbClr val="313131"/>
                </a:solidFill>
                <a:effectLst/>
                <a:latin typeface="Microsoft JhengHei" panose="020B0604030504040204" pitchFamily="34" charset="-120"/>
                <a:ea typeface="Microsoft JhengHei" panose="020B0604030504040204" pitchFamily="34" charset="-120"/>
              </a:rPr>
              <a:t>Rejuvenates skin around the eyes and lips</a:t>
            </a:r>
          </a:p>
          <a:p>
            <a:pPr algn="l">
              <a:buFont typeface="Arial" panose="020B0604020202020204" pitchFamily="34" charset="0"/>
              <a:buChar char="•"/>
            </a:pPr>
            <a:r>
              <a:rPr lang="en-US" sz="1400" b="0" i="0" dirty="0">
                <a:solidFill>
                  <a:srgbClr val="313131"/>
                </a:solidFill>
                <a:effectLst/>
                <a:latin typeface="Microsoft JhengHei" panose="020B0604030504040204" pitchFamily="34" charset="-120"/>
                <a:ea typeface="Microsoft JhengHei" panose="020B0604030504040204" pitchFamily="34" charset="-120"/>
              </a:rPr>
              <a:t>Improves the appearance of under-eye bags, circles, wrinkles,  and puffiness</a:t>
            </a:r>
          </a:p>
          <a:p>
            <a:pPr algn="l">
              <a:buFont typeface="Arial" panose="020B0604020202020204" pitchFamily="34" charset="0"/>
              <a:buChar char="•"/>
            </a:pPr>
            <a:r>
              <a:rPr lang="en-US" sz="1400" b="0" i="0" dirty="0">
                <a:solidFill>
                  <a:srgbClr val="313131"/>
                </a:solidFill>
                <a:effectLst/>
                <a:latin typeface="Microsoft JhengHei" panose="020B0604030504040204" pitchFamily="34" charset="-120"/>
                <a:ea typeface="Microsoft JhengHei" panose="020B0604030504040204" pitchFamily="34" charset="-120"/>
              </a:rPr>
              <a:t>Promotes healing and stimulates collagen</a:t>
            </a:r>
          </a:p>
          <a:p>
            <a:pPr algn="l">
              <a:buFont typeface="Arial" panose="020B0604020202020204" pitchFamily="34" charset="0"/>
              <a:buChar char="•"/>
            </a:pPr>
            <a:r>
              <a:rPr lang="en-US" sz="1400" b="0" i="0" dirty="0">
                <a:solidFill>
                  <a:srgbClr val="313131"/>
                </a:solidFill>
                <a:effectLst/>
                <a:latin typeface="Microsoft JhengHei" panose="020B0604030504040204" pitchFamily="34" charset="-120"/>
                <a:ea typeface="Microsoft JhengHei" panose="020B0604030504040204" pitchFamily="34" charset="-120"/>
              </a:rPr>
              <a:t>Reduces the appearance of fine lines and wrinkles</a:t>
            </a:r>
          </a:p>
          <a:p>
            <a:pPr marL="0" indent="0" algn="l">
              <a:buNone/>
            </a:pPr>
            <a:r>
              <a:rPr lang="en-US" sz="1400" b="1" i="0" dirty="0">
                <a:solidFill>
                  <a:srgbClr val="313131"/>
                </a:solidFill>
                <a:effectLst/>
                <a:latin typeface="Microsoft JhengHei" panose="020B0604030504040204" pitchFamily="34" charset="-120"/>
                <a:ea typeface="Microsoft JhengHei" panose="020B0604030504040204" pitchFamily="34" charset="-120"/>
              </a:rPr>
              <a:t>Massage Mode:</a:t>
            </a:r>
            <a:endParaRPr lang="en-US" sz="1400" b="0" i="0" dirty="0">
              <a:solidFill>
                <a:srgbClr val="313131"/>
              </a:solidFill>
              <a:effectLst/>
              <a:latin typeface="Microsoft JhengHei" panose="020B0604030504040204" pitchFamily="34" charset="-120"/>
              <a:ea typeface="Microsoft JhengHei" panose="020B0604030504040204" pitchFamily="34" charset="-120"/>
            </a:endParaRPr>
          </a:p>
          <a:p>
            <a:pPr algn="l">
              <a:buFont typeface="Arial" panose="020B0604020202020204" pitchFamily="34" charset="0"/>
              <a:buChar char="•"/>
            </a:pPr>
            <a:r>
              <a:rPr lang="en-US" sz="1400" b="0" i="0" dirty="0">
                <a:solidFill>
                  <a:srgbClr val="313131"/>
                </a:solidFill>
                <a:effectLst/>
                <a:latin typeface="Microsoft JhengHei" panose="020B0604030504040204" pitchFamily="34" charset="-120"/>
                <a:ea typeface="Microsoft JhengHei" panose="020B0604030504040204" pitchFamily="34" charset="-120"/>
              </a:rPr>
              <a:t>Blue LED light</a:t>
            </a:r>
          </a:p>
          <a:p>
            <a:pPr algn="l">
              <a:buFont typeface="Arial" panose="020B0604020202020204" pitchFamily="34" charset="0"/>
              <a:buChar char="•"/>
            </a:pPr>
            <a:r>
              <a:rPr lang="en-US" sz="1400" b="0" i="0" dirty="0">
                <a:solidFill>
                  <a:srgbClr val="313131"/>
                </a:solidFill>
                <a:effectLst/>
                <a:latin typeface="Microsoft JhengHei" panose="020B0604030504040204" pitchFamily="34" charset="-120"/>
                <a:ea typeface="Microsoft JhengHei" panose="020B0604030504040204" pitchFamily="34" charset="-120"/>
              </a:rPr>
              <a:t>Massages and relaxes the skin and muscles</a:t>
            </a:r>
          </a:p>
          <a:p>
            <a:pPr algn="l">
              <a:buFont typeface="Arial" panose="020B0604020202020204" pitchFamily="34" charset="0"/>
              <a:buChar char="•"/>
            </a:pPr>
            <a:r>
              <a:rPr lang="en-US" sz="1400" b="0" i="0" dirty="0">
                <a:solidFill>
                  <a:srgbClr val="313131"/>
                </a:solidFill>
                <a:effectLst/>
                <a:latin typeface="Microsoft JhengHei" panose="020B0604030504040204" pitchFamily="34" charset="-120"/>
                <a:ea typeface="Microsoft JhengHei" panose="020B0604030504040204" pitchFamily="34" charset="-120"/>
              </a:rPr>
              <a:t>Promotes a sense of calm and reduces fatigue</a:t>
            </a:r>
          </a:p>
          <a:p>
            <a:pPr algn="l">
              <a:buFont typeface="Arial" panose="020B0604020202020204" pitchFamily="34" charset="0"/>
              <a:buChar char="•"/>
            </a:pPr>
            <a:r>
              <a:rPr lang="en-US" sz="1400" b="0" i="0" dirty="0">
                <a:solidFill>
                  <a:srgbClr val="313131"/>
                </a:solidFill>
                <a:effectLst/>
                <a:latin typeface="Microsoft JhengHei" panose="020B0604030504040204" pitchFamily="34" charset="-120"/>
                <a:ea typeface="Microsoft JhengHei" panose="020B0604030504040204" pitchFamily="34" charset="-120"/>
              </a:rPr>
              <a:t>Relieves stress</a:t>
            </a:r>
          </a:p>
          <a:p>
            <a:pPr algn="l">
              <a:buFont typeface="Arial" panose="020B0604020202020204" pitchFamily="34" charset="0"/>
              <a:buChar char="•"/>
            </a:pPr>
            <a:r>
              <a:rPr lang="en-US" sz="1400" b="0" i="0" dirty="0">
                <a:solidFill>
                  <a:srgbClr val="313131"/>
                </a:solidFill>
                <a:effectLst/>
                <a:latin typeface="Microsoft JhengHei" panose="020B0604030504040204" pitchFamily="34" charset="-120"/>
                <a:ea typeface="Microsoft JhengHei" panose="020B0604030504040204" pitchFamily="34" charset="-120"/>
              </a:rPr>
              <a:t>Reduces acne</a:t>
            </a:r>
          </a:p>
          <a:p>
            <a:pPr algn="l">
              <a:buFont typeface="Arial" panose="020B0604020202020204" pitchFamily="34" charset="0"/>
              <a:buChar char="•"/>
            </a:pPr>
            <a:r>
              <a:rPr lang="en-US" sz="1400" b="0" i="0" dirty="0">
                <a:solidFill>
                  <a:srgbClr val="313131"/>
                </a:solidFill>
                <a:effectLst/>
                <a:latin typeface="Microsoft JhengHei" panose="020B0604030504040204" pitchFamily="34" charset="-120"/>
                <a:ea typeface="Microsoft JhengHei" panose="020B0604030504040204" pitchFamily="34" charset="-120"/>
              </a:rPr>
              <a:t>Aids in lymphatic drainage</a:t>
            </a:r>
          </a:p>
          <a:p>
            <a:pPr algn="l">
              <a:buFont typeface="Arial" panose="020B0604020202020204" pitchFamily="34" charset="0"/>
              <a:buChar char="•"/>
            </a:pPr>
            <a:r>
              <a:rPr lang="en-US" sz="1400" b="0" i="0" dirty="0">
                <a:solidFill>
                  <a:srgbClr val="313131"/>
                </a:solidFill>
                <a:effectLst/>
                <a:latin typeface="Microsoft JhengHei" panose="020B0604030504040204" pitchFamily="34" charset="-120"/>
                <a:ea typeface="Microsoft JhengHei" panose="020B0604030504040204" pitchFamily="34" charset="-120"/>
              </a:rPr>
              <a:t>Acupoint massager</a:t>
            </a:r>
          </a:p>
          <a:p>
            <a:pPr marL="0" indent="0">
              <a:buFont typeface="Arial" panose="020B0604020202020204" pitchFamily="34" charset="0"/>
              <a:buNone/>
            </a:pPr>
            <a:endParaRPr lang="en-US" sz="1600" dirty="0">
              <a:latin typeface="Microsoft JhengHei UI" panose="020B0604030504040204" pitchFamily="34" charset="-120"/>
              <a:ea typeface="Microsoft JhengHei UI" panose="020B0604030504040204" pitchFamily="34" charset="-120"/>
            </a:endParaRPr>
          </a:p>
          <a:p>
            <a:pPr marL="0" indent="0">
              <a:buFont typeface="Arial" panose="020B0604020202020204" pitchFamily="34" charset="0"/>
              <a:buNone/>
            </a:pPr>
            <a:endParaRPr lang="en-US" sz="1600" dirty="0">
              <a:latin typeface="Microsoft JhengHei UI" panose="020B0604030504040204" pitchFamily="34" charset="-120"/>
              <a:ea typeface="Microsoft JhengHei UI" panose="020B0604030504040204" pitchFamily="34" charset="-120"/>
            </a:endParaRPr>
          </a:p>
          <a:p>
            <a:pPr marL="0" indent="0">
              <a:buFont typeface="Arial" panose="020B0604020202020204" pitchFamily="34" charset="0"/>
              <a:buNone/>
            </a:pPr>
            <a:endParaRPr lang="en-US" dirty="0"/>
          </a:p>
        </p:txBody>
      </p:sp>
      <p:sp>
        <p:nvSpPr>
          <p:cNvPr id="8" name="TextBox 7">
            <a:extLst>
              <a:ext uri="{FF2B5EF4-FFF2-40B4-BE49-F238E27FC236}">
                <a16:creationId xmlns:a16="http://schemas.microsoft.com/office/drawing/2014/main" id="{6EF750B8-3187-45A4-816F-23867394E471}"/>
              </a:ext>
            </a:extLst>
          </p:cNvPr>
          <p:cNvSpPr txBox="1"/>
          <p:nvPr/>
        </p:nvSpPr>
        <p:spPr>
          <a:xfrm>
            <a:off x="447413" y="1867958"/>
            <a:ext cx="3331631" cy="3785652"/>
          </a:xfrm>
          <a:prstGeom prst="rect">
            <a:avLst/>
          </a:prstGeom>
          <a:noFill/>
        </p:spPr>
        <p:txBody>
          <a:bodyPr wrap="square" rtlCol="0">
            <a:spAutoFit/>
          </a:bodyPr>
          <a:lstStyle/>
          <a:p>
            <a:r>
              <a:rPr lang="en-US" b="1" i="0" dirty="0">
                <a:solidFill>
                  <a:srgbClr val="FF9999"/>
                </a:solidFill>
                <a:effectLst/>
                <a:latin typeface="Microsoft JhengHei" panose="020B0604030504040204" pitchFamily="34" charset="-120"/>
                <a:ea typeface="Microsoft JhengHei" panose="020B0604030504040204" pitchFamily="34" charset="-120"/>
              </a:rPr>
              <a:t>What does it do?</a:t>
            </a:r>
          </a:p>
          <a:p>
            <a:endParaRPr lang="en-US" sz="1600" b="0" i="0" dirty="0">
              <a:solidFill>
                <a:srgbClr val="000000"/>
              </a:solidFill>
              <a:effectLst/>
              <a:latin typeface="Microsoft JhengHei UI" panose="020B0604030504040204" pitchFamily="34" charset="-120"/>
              <a:ea typeface="Microsoft JhengHei UI" panose="020B0604030504040204" pitchFamily="34" charset="-120"/>
            </a:endParaRPr>
          </a:p>
          <a:p>
            <a:r>
              <a:rPr lang="en-US" sz="1600" b="0" i="0" dirty="0">
                <a:solidFill>
                  <a:srgbClr val="313131"/>
                </a:solidFill>
                <a:effectLst/>
                <a:latin typeface="Microsoft JhengHei" panose="020B0604030504040204" pitchFamily="34" charset="-120"/>
                <a:ea typeface="Microsoft JhengHei" panose="020B0604030504040204" pitchFamily="34" charset="-120"/>
              </a:rPr>
              <a:t>The SKINMAGIC Pen is a high-tech, multi-use device designed to improve the appearance of skin around the eyes and lips by using sonic vibrations and LED lights. The thermal energy and massaging functions of the SKINMAGIC Pen work together to fade under eye circles, tighten bags, reduce puffiness, and improve the appearance of fine lines and wrinkles.</a:t>
            </a:r>
            <a:endParaRPr lang="en-US" sz="1400" dirty="0">
              <a:latin typeface="Microsoft JhengHei" panose="020B0604030504040204" pitchFamily="34" charset="-120"/>
              <a:ea typeface="Microsoft JhengHei" panose="020B0604030504040204" pitchFamily="34" charset="-120"/>
            </a:endParaRPr>
          </a:p>
          <a:p>
            <a:endParaRPr lang="en-US" sz="1600" dirty="0">
              <a:latin typeface="Microsoft JhengHei" panose="020B0604030504040204" pitchFamily="34" charset="-120"/>
              <a:ea typeface="Microsoft JhengHei" panose="020B0604030504040204" pitchFamily="34" charset="-120"/>
            </a:endParaRPr>
          </a:p>
        </p:txBody>
      </p:sp>
      <p:sp>
        <p:nvSpPr>
          <p:cNvPr id="11" name="Content Placeholder 2">
            <a:extLst>
              <a:ext uri="{FF2B5EF4-FFF2-40B4-BE49-F238E27FC236}">
                <a16:creationId xmlns:a16="http://schemas.microsoft.com/office/drawing/2014/main" id="{9082EF2C-2507-4612-AB15-53F7F33D98B1}"/>
              </a:ext>
            </a:extLst>
          </p:cNvPr>
          <p:cNvSpPr txBox="1">
            <a:spLocks/>
          </p:cNvSpPr>
          <p:nvPr/>
        </p:nvSpPr>
        <p:spPr>
          <a:xfrm>
            <a:off x="447413" y="350064"/>
            <a:ext cx="5257802" cy="584200"/>
          </a:xfrm>
          <a:prstGeom prst="rect">
            <a:avLst/>
          </a:prstGeom>
        </p:spPr>
        <p:txBody>
          <a:bodyPr vert="horz" lIns="91440" tIns="45720" rIns="91440" bIns="45720" rtlCol="0">
            <a:normAutofit/>
          </a:bodyPr>
          <a:lst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b="1" dirty="0">
                <a:solidFill>
                  <a:srgbClr val="FFCCCC"/>
                </a:solidFill>
                <a:latin typeface="Microsoft JhengHei" panose="020B0604030504040204" pitchFamily="34" charset="-120"/>
                <a:ea typeface="Microsoft JhengHei" panose="020B0604030504040204" pitchFamily="34" charset="-120"/>
              </a:rPr>
              <a:t>SKINMAGIC PEN</a:t>
            </a:r>
          </a:p>
          <a:p>
            <a:pPr marL="0" indent="0">
              <a:buFont typeface="Arial" panose="020B0604020202020204" pitchFamily="34" charset="0"/>
              <a:buNone/>
            </a:pPr>
            <a:endParaRPr lang="en-US" sz="1900" b="1" dirty="0">
              <a:solidFill>
                <a:srgbClr val="FFCCCC"/>
              </a:solidFill>
              <a:latin typeface="Microsoft JhengHei" panose="020B0604030504040204" pitchFamily="34" charset="-120"/>
              <a:ea typeface="Microsoft JhengHei" panose="020B0604030504040204" pitchFamily="34" charset="-120"/>
            </a:endParaRPr>
          </a:p>
        </p:txBody>
      </p:sp>
      <p:sp>
        <p:nvSpPr>
          <p:cNvPr id="13" name="TextBox 12">
            <a:extLst>
              <a:ext uri="{FF2B5EF4-FFF2-40B4-BE49-F238E27FC236}">
                <a16:creationId xmlns:a16="http://schemas.microsoft.com/office/drawing/2014/main" id="{E7F0F16B-6E38-4675-ACDC-06F70339347B}"/>
              </a:ext>
            </a:extLst>
          </p:cNvPr>
          <p:cNvSpPr txBox="1"/>
          <p:nvPr/>
        </p:nvSpPr>
        <p:spPr>
          <a:xfrm>
            <a:off x="447413" y="711948"/>
            <a:ext cx="3181612" cy="369332"/>
          </a:xfrm>
          <a:prstGeom prst="rect">
            <a:avLst/>
          </a:prstGeom>
          <a:noFill/>
        </p:spPr>
        <p:txBody>
          <a:bodyPr wrap="square" rtlCol="0">
            <a:spAutoFit/>
          </a:bodyPr>
          <a:lstStyle/>
          <a:p>
            <a:r>
              <a:rPr lang="en-US" dirty="0">
                <a:solidFill>
                  <a:schemeClr val="tx1">
                    <a:lumMod val="50000"/>
                    <a:lumOff val="50000"/>
                  </a:schemeClr>
                </a:solidFill>
                <a:ea typeface="Microsoft JhengHei Light" panose="020B0304030504040204" pitchFamily="34" charset="-120"/>
              </a:rPr>
              <a:t>Sustainable Beauty</a:t>
            </a:r>
          </a:p>
        </p:txBody>
      </p:sp>
      <p:pic>
        <p:nvPicPr>
          <p:cNvPr id="3" name="Picture 2" descr="A picture containing cup&#10;&#10;Description automatically generated">
            <a:extLst>
              <a:ext uri="{FF2B5EF4-FFF2-40B4-BE49-F238E27FC236}">
                <a16:creationId xmlns:a16="http://schemas.microsoft.com/office/drawing/2014/main" id="{9695F4E5-F8A4-4D86-8CBF-2A40B6B3DD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3358" y="1527329"/>
            <a:ext cx="3660446" cy="4880594"/>
          </a:xfrm>
          <a:prstGeom prst="rect">
            <a:avLst/>
          </a:prstGeom>
        </p:spPr>
      </p:pic>
    </p:spTree>
    <p:extLst>
      <p:ext uri="{BB962C8B-B14F-4D97-AF65-F5344CB8AC3E}">
        <p14:creationId xmlns:p14="http://schemas.microsoft.com/office/powerpoint/2010/main" val="4130533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CB0F3F93-8900-423F-82EE-EAB8EDE13C9B}"/>
              </a:ext>
            </a:extLst>
          </p:cNvPr>
          <p:cNvSpPr txBox="1">
            <a:spLocks/>
          </p:cNvSpPr>
          <p:nvPr/>
        </p:nvSpPr>
        <p:spPr>
          <a:xfrm>
            <a:off x="392494" y="343571"/>
            <a:ext cx="2888718" cy="584200"/>
          </a:xfrm>
          <a:prstGeom prst="rect">
            <a:avLst/>
          </a:prstGeom>
        </p:spPr>
        <p:txBody>
          <a:bodyPr vert="horz" lIns="91440" tIns="45720" rIns="91440" bIns="45720" rtlCol="0">
            <a:normAutofit/>
          </a:bodyPr>
          <a:lst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b="1" dirty="0">
                <a:solidFill>
                  <a:srgbClr val="FFCCCC"/>
                </a:solidFill>
                <a:latin typeface="Microsoft JhengHei" panose="020B0604030504040204" pitchFamily="34" charset="-120"/>
                <a:ea typeface="Microsoft JhengHei" panose="020B0604030504040204" pitchFamily="34" charset="-120"/>
              </a:rPr>
              <a:t>SHEET MASKS</a:t>
            </a:r>
          </a:p>
          <a:p>
            <a:pPr marL="0" indent="0">
              <a:buFont typeface="Arial" panose="020B0604020202020204" pitchFamily="34" charset="0"/>
              <a:buNone/>
            </a:pPr>
            <a:endParaRPr lang="en-US" sz="1900" b="1" dirty="0">
              <a:solidFill>
                <a:srgbClr val="FFCCCC"/>
              </a:solidFill>
              <a:latin typeface="Microsoft JhengHei" panose="020B0604030504040204" pitchFamily="34" charset="-120"/>
              <a:ea typeface="Microsoft JhengHei" panose="020B0604030504040204" pitchFamily="34" charset="-120"/>
            </a:endParaRPr>
          </a:p>
        </p:txBody>
      </p:sp>
      <p:sp>
        <p:nvSpPr>
          <p:cNvPr id="31" name="TextBox 30">
            <a:extLst>
              <a:ext uri="{FF2B5EF4-FFF2-40B4-BE49-F238E27FC236}">
                <a16:creationId xmlns:a16="http://schemas.microsoft.com/office/drawing/2014/main" id="{4D87E356-8140-4934-87E8-885E63723875}"/>
              </a:ext>
            </a:extLst>
          </p:cNvPr>
          <p:cNvSpPr txBox="1"/>
          <p:nvPr/>
        </p:nvSpPr>
        <p:spPr>
          <a:xfrm>
            <a:off x="584547" y="2277238"/>
            <a:ext cx="3886612" cy="4165753"/>
          </a:xfrm>
          <a:prstGeom prst="rect">
            <a:avLst/>
          </a:prstGeom>
          <a:ln>
            <a:solidFill>
              <a:srgbClr val="FFC7C2"/>
            </a:solidFill>
          </a:ln>
        </p:spPr>
        <p:txBody>
          <a:bodyPr vert="horz" lIns="91440" tIns="45720" rIns="91440" bIns="45720" rtlCol="0" anchor="t">
            <a:noAutofit/>
          </a:bodyPr>
          <a:lstStyle/>
          <a:p>
            <a:r>
              <a:rPr lang="en-US" sz="1500" dirty="0">
                <a:solidFill>
                  <a:srgbClr val="000000"/>
                </a:solidFill>
                <a:latin typeface="Microsoft JhengHei" panose="020B0604030504040204" pitchFamily="34" charset="-120"/>
                <a:ea typeface="Microsoft JhengHei" panose="020B0604030504040204" pitchFamily="34" charset="-120"/>
                <a:cs typeface="Open Sans"/>
              </a:rPr>
              <a:t>A sheet mask that looks like it’s from the future and makes your skin look years younger.  Julie Lindh’s Infrared Sheet Masks use organic elements that emit infrared rays to reduce signs of aging, such as dark spots and wrinkles, and improves lymphatic drainage and circulation.</a:t>
            </a:r>
          </a:p>
          <a:p>
            <a:endParaRPr lang="en-US" sz="1500" dirty="0">
              <a:solidFill>
                <a:srgbClr val="000000"/>
              </a:solidFill>
              <a:latin typeface="Microsoft JhengHei" panose="020B0604030504040204" pitchFamily="34" charset="-120"/>
              <a:ea typeface="Microsoft JhengHei" panose="020B0604030504040204" pitchFamily="34" charset="-120"/>
              <a:cs typeface="Open Sans"/>
            </a:endParaRPr>
          </a:p>
          <a:p>
            <a:r>
              <a:rPr lang="en-US" sz="1500" dirty="0">
                <a:solidFill>
                  <a:srgbClr val="000000"/>
                </a:solidFill>
                <a:latin typeface="Microsoft JhengHei" panose="020B0604030504040204" pitchFamily="34" charset="-120"/>
                <a:ea typeface="Microsoft JhengHei" panose="020B0604030504040204" pitchFamily="34" charset="-120"/>
                <a:cs typeface="Open Sans"/>
              </a:rPr>
              <a:t>These revolutionary sheet masks use an intelligent temperature-sensing system that contains the mineral tourmaline and the element germanium – together they give off an infrared ray that’s absorbed by your skin’s cells. Your skin will look brighter, fresher and rejuvenated after just one use!</a:t>
            </a:r>
          </a:p>
          <a:p>
            <a:endParaRPr lang="en-US" sz="1500" b="1" dirty="0">
              <a:solidFill>
                <a:srgbClr val="000000"/>
              </a:solidFill>
              <a:latin typeface="Open Sans"/>
              <a:ea typeface="Century Gothic"/>
              <a:cs typeface="Open Sans"/>
            </a:endParaRPr>
          </a:p>
          <a:p>
            <a:endParaRPr lang="en-US" sz="1500" b="1" dirty="0">
              <a:solidFill>
                <a:srgbClr val="000000"/>
              </a:solidFill>
              <a:latin typeface="Open Sans"/>
              <a:ea typeface="Century Gothic"/>
              <a:cs typeface="Open Sans"/>
            </a:endParaRPr>
          </a:p>
        </p:txBody>
      </p:sp>
      <p:sp>
        <p:nvSpPr>
          <p:cNvPr id="32" name="Rectangle 31">
            <a:extLst>
              <a:ext uri="{FF2B5EF4-FFF2-40B4-BE49-F238E27FC236}">
                <a16:creationId xmlns:a16="http://schemas.microsoft.com/office/drawing/2014/main" id="{5BE54989-6705-4482-9CFE-77F21B02033D}"/>
              </a:ext>
            </a:extLst>
          </p:cNvPr>
          <p:cNvSpPr/>
          <p:nvPr/>
        </p:nvSpPr>
        <p:spPr>
          <a:xfrm>
            <a:off x="616280" y="1261575"/>
            <a:ext cx="3886612" cy="1015663"/>
          </a:xfrm>
          <a:prstGeom prst="rect">
            <a:avLst/>
          </a:prstGeom>
        </p:spPr>
        <p:txBody>
          <a:bodyPr wrap="square">
            <a:spAutoFit/>
          </a:bodyPr>
          <a:lstStyle/>
          <a:p>
            <a:r>
              <a:rPr lang="en-US" sz="2000" dirty="0">
                <a:latin typeface="Microsoft JhengHei UI" panose="020B0604030504040204" pitchFamily="34" charset="-120"/>
                <a:ea typeface="Microsoft JhengHei UI" panose="020B0604030504040204" pitchFamily="34" charset="-120"/>
                <a:cs typeface="Arial Black"/>
              </a:rPr>
              <a:t>Infrared Functional Sheet Mask with Hyaluronic Acid &amp; Rose Serum | 3 Reusable Masks</a:t>
            </a:r>
          </a:p>
        </p:txBody>
      </p:sp>
      <p:pic>
        <p:nvPicPr>
          <p:cNvPr id="8" name="Picture 7" descr="Background pattern&#10;&#10;Description automatically generated">
            <a:extLst>
              <a:ext uri="{FF2B5EF4-FFF2-40B4-BE49-F238E27FC236}">
                <a16:creationId xmlns:a16="http://schemas.microsoft.com/office/drawing/2014/main" id="{0ADD143B-FAD7-4B1B-9A10-6134229F2F30}"/>
              </a:ext>
            </a:extLst>
          </p:cNvPr>
          <p:cNvPicPr>
            <a:picLocks noChangeAspect="1"/>
          </p:cNvPicPr>
          <p:nvPr/>
        </p:nvPicPr>
        <p:blipFill rotWithShape="1">
          <a:blip r:embed="rId2">
            <a:extLst>
              <a:ext uri="{28A0092B-C50C-407E-A947-70E740481C1C}">
                <a14:useLocalDpi xmlns:a14="http://schemas.microsoft.com/office/drawing/2010/main" val="0"/>
              </a:ext>
            </a:extLst>
          </a:blip>
          <a:srcRect l="7723" r="9034"/>
          <a:stretch/>
        </p:blipFill>
        <p:spPr>
          <a:xfrm>
            <a:off x="4534624" y="2050782"/>
            <a:ext cx="3794989" cy="4558930"/>
          </a:xfrm>
          <a:prstGeom prst="rect">
            <a:avLst/>
          </a:prstGeom>
        </p:spPr>
      </p:pic>
      <p:sp>
        <p:nvSpPr>
          <p:cNvPr id="33" name="TextBox 32">
            <a:extLst>
              <a:ext uri="{FF2B5EF4-FFF2-40B4-BE49-F238E27FC236}">
                <a16:creationId xmlns:a16="http://schemas.microsoft.com/office/drawing/2014/main" id="{5F2B922A-4515-4BDE-AC6D-682A78FC2DE9}"/>
              </a:ext>
            </a:extLst>
          </p:cNvPr>
          <p:cNvSpPr txBox="1"/>
          <p:nvPr/>
        </p:nvSpPr>
        <p:spPr>
          <a:xfrm>
            <a:off x="8329613" y="416033"/>
            <a:ext cx="3209498" cy="3970230"/>
          </a:xfrm>
          <a:prstGeom prst="rect">
            <a:avLst/>
          </a:prstGeom>
          <a:ln>
            <a:solidFill>
              <a:srgbClr val="FFC7C2"/>
            </a:solidFill>
          </a:ln>
        </p:spPr>
        <p:txBody>
          <a:bodyPr vert="horz" lIns="91440" tIns="45720" rIns="91440" bIns="45720" rtlCol="0" anchor="t">
            <a:noAutofit/>
          </a:bodyPr>
          <a:lstStyle/>
          <a:p>
            <a:endParaRPr lang="en-US" sz="1500" b="1" dirty="0">
              <a:solidFill>
                <a:srgbClr val="000000"/>
              </a:solidFill>
              <a:latin typeface="Open Sans"/>
              <a:ea typeface="Century Gothic"/>
              <a:cs typeface="Open Sans"/>
            </a:endParaRPr>
          </a:p>
          <a:p>
            <a:r>
              <a:rPr lang="en-US" sz="1500" b="1" dirty="0">
                <a:solidFill>
                  <a:srgbClr val="000000"/>
                </a:solidFill>
                <a:latin typeface="Open Sans"/>
                <a:ea typeface="Century Gothic"/>
                <a:cs typeface="Open Sans"/>
              </a:rPr>
              <a:t>Benefits</a:t>
            </a:r>
          </a:p>
          <a:p>
            <a:pPr marL="285750" indent="-285750">
              <a:buFont typeface="Arial"/>
              <a:buChar char="•"/>
            </a:pPr>
            <a:r>
              <a:rPr lang="en-US" sz="1500" dirty="0">
                <a:solidFill>
                  <a:srgbClr val="000000"/>
                </a:solidFill>
                <a:latin typeface="Open Sans"/>
                <a:ea typeface="Century Gothic"/>
                <a:cs typeface="Open Sans"/>
              </a:rPr>
              <a:t>Helps to reduce signs of aging</a:t>
            </a:r>
          </a:p>
          <a:p>
            <a:pPr marL="285750" indent="-285750">
              <a:buFont typeface="Arial"/>
              <a:buChar char="•"/>
            </a:pPr>
            <a:r>
              <a:rPr lang="en-US" sz="1500" dirty="0">
                <a:solidFill>
                  <a:srgbClr val="000000"/>
                </a:solidFill>
                <a:latin typeface="Open Sans"/>
                <a:ea typeface="Century Gothic"/>
                <a:cs typeface="Open Sans"/>
              </a:rPr>
              <a:t>Tightens skin</a:t>
            </a:r>
          </a:p>
          <a:p>
            <a:pPr marL="285750" indent="-285750">
              <a:buFont typeface="Arial"/>
              <a:buChar char="•"/>
            </a:pPr>
            <a:r>
              <a:rPr lang="en-US" sz="1500" dirty="0">
                <a:solidFill>
                  <a:srgbClr val="000000"/>
                </a:solidFill>
                <a:latin typeface="Open Sans"/>
                <a:ea typeface="Century Gothic"/>
                <a:cs typeface="Open Sans"/>
              </a:rPr>
              <a:t>Lightens dark spots</a:t>
            </a:r>
          </a:p>
          <a:p>
            <a:pPr marL="285750" indent="-285750">
              <a:buFont typeface="Arial"/>
              <a:buChar char="•"/>
            </a:pPr>
            <a:r>
              <a:rPr lang="en-US" sz="1500" dirty="0">
                <a:solidFill>
                  <a:srgbClr val="000000"/>
                </a:solidFill>
                <a:latin typeface="Open Sans"/>
                <a:ea typeface="Century Gothic"/>
                <a:cs typeface="Open Sans"/>
              </a:rPr>
              <a:t>Improves circulation</a:t>
            </a:r>
          </a:p>
          <a:p>
            <a:pPr marL="285750" indent="-285750">
              <a:buFont typeface="Arial"/>
              <a:buChar char="•"/>
            </a:pPr>
            <a:r>
              <a:rPr lang="en-US" sz="1500" dirty="0">
                <a:solidFill>
                  <a:srgbClr val="000000"/>
                </a:solidFill>
                <a:latin typeface="Open Sans"/>
                <a:ea typeface="Century Gothic"/>
                <a:cs typeface="Open Sans"/>
              </a:rPr>
              <a:t>Encourages lymphatic drainage</a:t>
            </a:r>
          </a:p>
          <a:p>
            <a:endParaRPr lang="en-US" sz="1500" b="1" dirty="0">
              <a:solidFill>
                <a:srgbClr val="000000"/>
              </a:solidFill>
              <a:latin typeface="Open Sans"/>
              <a:ea typeface="Century Gothic"/>
              <a:cs typeface="Open Sans"/>
            </a:endParaRPr>
          </a:p>
          <a:p>
            <a:r>
              <a:rPr lang="en-US" sz="1500" dirty="0">
                <a:solidFill>
                  <a:srgbClr val="000000"/>
                </a:solidFill>
                <a:latin typeface="Open Sans"/>
                <a:ea typeface="Century Gothic"/>
                <a:cs typeface="Open Sans"/>
              </a:rPr>
              <a:t>You can reuse this mask for up to five treatments.  After the first use, rinse the sheet mask with water and hang dry.  To reuse, wet the mask with face toner or cool water and apply as direction specify.</a:t>
            </a:r>
          </a:p>
          <a:p>
            <a:endParaRPr lang="en-US" sz="1500" dirty="0">
              <a:solidFill>
                <a:srgbClr val="000000"/>
              </a:solidFill>
              <a:latin typeface="Open Sans"/>
              <a:ea typeface="Century Gothic"/>
              <a:cs typeface="Open Sans"/>
            </a:endParaRPr>
          </a:p>
          <a:p>
            <a:endParaRPr lang="en-US" sz="1500" dirty="0">
              <a:solidFill>
                <a:srgbClr val="000000"/>
              </a:solidFill>
              <a:latin typeface="Open Sans"/>
              <a:ea typeface="Century Gothic"/>
              <a:cs typeface="Open Sans"/>
            </a:endParaRPr>
          </a:p>
          <a:p>
            <a:r>
              <a:rPr lang="en-US" sz="1200" dirty="0">
                <a:solidFill>
                  <a:srgbClr val="000000"/>
                </a:solidFill>
                <a:latin typeface="Open Sans"/>
                <a:ea typeface="Century Gothic"/>
                <a:cs typeface="Open Sans"/>
              </a:rPr>
              <a:t>Ingredients: </a:t>
            </a:r>
            <a:r>
              <a:rPr lang="en-US" sz="1200" b="0" i="1" dirty="0">
                <a:solidFill>
                  <a:srgbClr val="313131"/>
                </a:solidFill>
                <a:effectLst/>
                <a:latin typeface="Open Sans ExtraBold" panose="020B0606030504020204" pitchFamily="34" charset="0"/>
              </a:rPr>
              <a:t>Sheet mask:</a:t>
            </a:r>
            <a:r>
              <a:rPr lang="en-US" sz="1200" b="0" i="0" dirty="0">
                <a:solidFill>
                  <a:srgbClr val="313131"/>
                </a:solidFill>
                <a:effectLst/>
                <a:latin typeface="Open Sans" panose="020B0606030504020204" pitchFamily="34" charset="0"/>
              </a:rPr>
              <a:t> Nanoscale tourmaline, organometallic germanium on non-woven fabric</a:t>
            </a:r>
            <a:br>
              <a:rPr lang="en-US" sz="1200" dirty="0"/>
            </a:br>
            <a:r>
              <a:rPr lang="en-US" sz="1200" b="0" i="1" dirty="0">
                <a:solidFill>
                  <a:srgbClr val="313131"/>
                </a:solidFill>
                <a:effectLst/>
                <a:latin typeface="Open Sans ExtraBold" panose="020B0606030504020204" pitchFamily="34" charset="0"/>
              </a:rPr>
              <a:t>Serum Ingredients: </a:t>
            </a:r>
            <a:r>
              <a:rPr lang="en-US" sz="1200" b="0" i="0" dirty="0">
                <a:solidFill>
                  <a:srgbClr val="313131"/>
                </a:solidFill>
                <a:effectLst/>
                <a:latin typeface="Open Sans" panose="020B0606030504020204" pitchFamily="34" charset="0"/>
              </a:rPr>
              <a:t>Hyaluronic Acid (Sodium Hyaluronate), Organic Aloe Leaf Juice (Aloe </a:t>
            </a:r>
            <a:r>
              <a:rPr lang="en-US" sz="1200" b="0" i="0" dirty="0" err="1">
                <a:solidFill>
                  <a:srgbClr val="313131"/>
                </a:solidFill>
                <a:effectLst/>
                <a:latin typeface="Open Sans" panose="020B0606030504020204" pitchFamily="34" charset="0"/>
              </a:rPr>
              <a:t>Barbadensis</a:t>
            </a:r>
            <a:r>
              <a:rPr lang="en-US" sz="1200" b="0" i="0" dirty="0">
                <a:solidFill>
                  <a:srgbClr val="313131"/>
                </a:solidFill>
                <a:effectLst/>
                <a:latin typeface="Open Sans" panose="020B0606030504020204" pitchFamily="34" charset="0"/>
              </a:rPr>
              <a:t>), Rose Flower Water (Rosa </a:t>
            </a:r>
            <a:r>
              <a:rPr lang="en-US" sz="1200" b="0" i="0" dirty="0" err="1">
                <a:solidFill>
                  <a:srgbClr val="313131"/>
                </a:solidFill>
                <a:effectLst/>
                <a:latin typeface="Open Sans" panose="020B0606030504020204" pitchFamily="34" charset="0"/>
              </a:rPr>
              <a:t>Damascena</a:t>
            </a:r>
            <a:r>
              <a:rPr lang="en-US" sz="1200" b="0" i="0" dirty="0">
                <a:solidFill>
                  <a:srgbClr val="313131"/>
                </a:solidFill>
                <a:effectLst/>
                <a:latin typeface="Open Sans" panose="020B0606030504020204" pitchFamily="34" charset="0"/>
              </a:rPr>
              <a:t>), Glycerin, Phenoxyethanol, Tetrasodium Glutamate Diacetate.</a:t>
            </a:r>
            <a:endParaRPr lang="en-US" sz="1200" dirty="0">
              <a:solidFill>
                <a:srgbClr val="000000"/>
              </a:solidFill>
              <a:latin typeface="Open Sans"/>
              <a:ea typeface="Century Gothic"/>
              <a:cs typeface="Open Sans"/>
            </a:endParaRPr>
          </a:p>
        </p:txBody>
      </p:sp>
      <p:sp>
        <p:nvSpPr>
          <p:cNvPr id="34" name="TextBox 33">
            <a:extLst>
              <a:ext uri="{FF2B5EF4-FFF2-40B4-BE49-F238E27FC236}">
                <a16:creationId xmlns:a16="http://schemas.microsoft.com/office/drawing/2014/main" id="{9E29F66F-A02C-46D2-8F2A-363EB361CD5E}"/>
              </a:ext>
            </a:extLst>
          </p:cNvPr>
          <p:cNvSpPr txBox="1"/>
          <p:nvPr/>
        </p:nvSpPr>
        <p:spPr>
          <a:xfrm>
            <a:off x="447413" y="711948"/>
            <a:ext cx="2631544" cy="338554"/>
          </a:xfrm>
          <a:prstGeom prst="rect">
            <a:avLst/>
          </a:prstGeom>
          <a:noFill/>
        </p:spPr>
        <p:txBody>
          <a:bodyPr wrap="square" rtlCol="0">
            <a:spAutoFit/>
          </a:bodyPr>
          <a:lstStyle/>
          <a:p>
            <a:r>
              <a:rPr lang="en-US" sz="1600" dirty="0">
                <a:solidFill>
                  <a:schemeClr val="tx1">
                    <a:lumMod val="50000"/>
                    <a:lumOff val="50000"/>
                  </a:schemeClr>
                </a:solidFill>
                <a:ea typeface="Microsoft JhengHei Light" panose="020B0304030504040204" pitchFamily="34" charset="-120"/>
              </a:rPr>
              <a:t>Innovative Skin Care Solution</a:t>
            </a:r>
          </a:p>
        </p:txBody>
      </p:sp>
    </p:spTree>
    <p:extLst>
      <p:ext uri="{BB962C8B-B14F-4D97-AF65-F5344CB8AC3E}">
        <p14:creationId xmlns:p14="http://schemas.microsoft.com/office/powerpoint/2010/main" val="2520273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CB0F3F93-8900-423F-82EE-EAB8EDE13C9B}"/>
              </a:ext>
            </a:extLst>
          </p:cNvPr>
          <p:cNvSpPr txBox="1">
            <a:spLocks/>
          </p:cNvSpPr>
          <p:nvPr/>
        </p:nvSpPr>
        <p:spPr>
          <a:xfrm>
            <a:off x="342489" y="336428"/>
            <a:ext cx="2888718" cy="584200"/>
          </a:xfrm>
          <a:prstGeom prst="rect">
            <a:avLst/>
          </a:prstGeom>
        </p:spPr>
        <p:txBody>
          <a:bodyPr vert="horz" lIns="91440" tIns="45720" rIns="91440" bIns="45720" rtlCol="0">
            <a:normAutofit/>
          </a:bodyPr>
          <a:lst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b="1" dirty="0">
                <a:solidFill>
                  <a:srgbClr val="FFCCCC"/>
                </a:solidFill>
                <a:latin typeface="Microsoft JhengHei" panose="020B0604030504040204" pitchFamily="34" charset="-120"/>
                <a:ea typeface="Microsoft JhengHei" panose="020B0604030504040204" pitchFamily="34" charset="-120"/>
              </a:rPr>
              <a:t>SHEET MASKS</a:t>
            </a:r>
          </a:p>
          <a:p>
            <a:pPr marL="0" indent="0">
              <a:buFont typeface="Arial" panose="020B0604020202020204" pitchFamily="34" charset="0"/>
              <a:buNone/>
            </a:pPr>
            <a:endParaRPr lang="en-US" sz="1900" b="1" dirty="0">
              <a:solidFill>
                <a:srgbClr val="FFCCCC"/>
              </a:solidFill>
              <a:latin typeface="Microsoft JhengHei" panose="020B0604030504040204" pitchFamily="34" charset="-120"/>
              <a:ea typeface="Microsoft JhengHei" panose="020B0604030504040204" pitchFamily="34" charset="-120"/>
            </a:endParaRPr>
          </a:p>
        </p:txBody>
      </p:sp>
      <p:sp>
        <p:nvSpPr>
          <p:cNvPr id="32" name="Rectangle 31">
            <a:extLst>
              <a:ext uri="{FF2B5EF4-FFF2-40B4-BE49-F238E27FC236}">
                <a16:creationId xmlns:a16="http://schemas.microsoft.com/office/drawing/2014/main" id="{5BE54989-6705-4482-9CFE-77F21B02033D}"/>
              </a:ext>
            </a:extLst>
          </p:cNvPr>
          <p:cNvSpPr/>
          <p:nvPr/>
        </p:nvSpPr>
        <p:spPr>
          <a:xfrm>
            <a:off x="609003" y="1261575"/>
            <a:ext cx="3955009" cy="1015663"/>
          </a:xfrm>
          <a:prstGeom prst="rect">
            <a:avLst/>
          </a:prstGeom>
        </p:spPr>
        <p:txBody>
          <a:bodyPr wrap="square">
            <a:spAutoFit/>
          </a:bodyPr>
          <a:lstStyle/>
          <a:p>
            <a:r>
              <a:rPr lang="en-US" sz="2000" dirty="0">
                <a:latin typeface="Microsoft JhengHei UI" panose="020B0604030504040204" pitchFamily="34" charset="-120"/>
                <a:ea typeface="Microsoft JhengHei UI" panose="020B0604030504040204" pitchFamily="34" charset="-120"/>
                <a:cs typeface="Arial Black"/>
              </a:rPr>
              <a:t>Bio-Magnetic Sheet Mask with Hyaluronic Acid &amp; Rose Serum </a:t>
            </a:r>
          </a:p>
          <a:p>
            <a:r>
              <a:rPr lang="en-US" sz="2000" dirty="0">
                <a:latin typeface="Microsoft JhengHei UI" panose="020B0604030504040204" pitchFamily="34" charset="-120"/>
                <a:ea typeface="Microsoft JhengHei UI" panose="020B0604030504040204" pitchFamily="34" charset="-120"/>
                <a:cs typeface="Arial Black"/>
              </a:rPr>
              <a:t>| 3 Reusable Masks</a:t>
            </a:r>
          </a:p>
        </p:txBody>
      </p:sp>
      <p:sp>
        <p:nvSpPr>
          <p:cNvPr id="33" name="TextBox 32">
            <a:extLst>
              <a:ext uri="{FF2B5EF4-FFF2-40B4-BE49-F238E27FC236}">
                <a16:creationId xmlns:a16="http://schemas.microsoft.com/office/drawing/2014/main" id="{5F2B922A-4515-4BDE-AC6D-682A78FC2DE9}"/>
              </a:ext>
            </a:extLst>
          </p:cNvPr>
          <p:cNvSpPr txBox="1"/>
          <p:nvPr/>
        </p:nvSpPr>
        <p:spPr>
          <a:xfrm>
            <a:off x="8370597" y="415009"/>
            <a:ext cx="3209498" cy="4367880"/>
          </a:xfrm>
          <a:prstGeom prst="rect">
            <a:avLst/>
          </a:prstGeom>
          <a:ln>
            <a:solidFill>
              <a:srgbClr val="FFC7C2"/>
            </a:solidFill>
          </a:ln>
        </p:spPr>
        <p:txBody>
          <a:bodyPr vert="horz" lIns="91440" tIns="45720" rIns="91440" bIns="45720" rtlCol="0" anchor="t">
            <a:noAutofit/>
          </a:bodyPr>
          <a:lstStyle/>
          <a:p>
            <a:endParaRPr lang="en-US" sz="1500" b="1" dirty="0">
              <a:solidFill>
                <a:srgbClr val="000000"/>
              </a:solidFill>
              <a:latin typeface="Open Sans"/>
              <a:ea typeface="Century Gothic"/>
              <a:cs typeface="Open Sans"/>
            </a:endParaRPr>
          </a:p>
          <a:p>
            <a:r>
              <a:rPr lang="en-US" sz="1500" b="1" dirty="0">
                <a:solidFill>
                  <a:srgbClr val="000000"/>
                </a:solidFill>
                <a:latin typeface="Open Sans"/>
                <a:ea typeface="Century Gothic"/>
                <a:cs typeface="Open Sans"/>
              </a:rPr>
              <a:t>Benefits</a:t>
            </a:r>
          </a:p>
          <a:p>
            <a:pPr marL="285750" indent="-285750">
              <a:buFont typeface="Arial"/>
              <a:buChar char="•"/>
            </a:pPr>
            <a:r>
              <a:rPr lang="en-US" sz="1500" dirty="0">
                <a:solidFill>
                  <a:srgbClr val="000000"/>
                </a:solidFill>
                <a:latin typeface="Open Sans"/>
                <a:ea typeface="Century Gothic"/>
                <a:cs typeface="Open Sans"/>
              </a:rPr>
              <a:t>Smooth’s out signs of aging</a:t>
            </a:r>
          </a:p>
          <a:p>
            <a:pPr marL="285750" indent="-285750">
              <a:buFont typeface="Arial"/>
              <a:buChar char="•"/>
            </a:pPr>
            <a:r>
              <a:rPr lang="en-US" sz="1500" dirty="0">
                <a:solidFill>
                  <a:srgbClr val="000000"/>
                </a:solidFill>
                <a:latin typeface="Open Sans"/>
                <a:ea typeface="Century Gothic"/>
                <a:cs typeface="Open Sans"/>
              </a:rPr>
              <a:t>Helps to reduce wrinkles and fine lines</a:t>
            </a:r>
          </a:p>
          <a:p>
            <a:pPr marL="285750" indent="-285750">
              <a:buFont typeface="Arial"/>
              <a:buChar char="•"/>
            </a:pPr>
            <a:r>
              <a:rPr lang="en-US" sz="1500" dirty="0">
                <a:solidFill>
                  <a:srgbClr val="000000"/>
                </a:solidFill>
                <a:latin typeface="Open Sans"/>
                <a:ea typeface="Century Gothic"/>
                <a:cs typeface="Open Sans"/>
              </a:rPr>
              <a:t>Reduce inflammation</a:t>
            </a:r>
          </a:p>
          <a:p>
            <a:pPr marL="285750" indent="-285750">
              <a:buFont typeface="Arial"/>
              <a:buChar char="•"/>
            </a:pPr>
            <a:r>
              <a:rPr lang="en-US" sz="1500" dirty="0">
                <a:solidFill>
                  <a:srgbClr val="000000"/>
                </a:solidFill>
                <a:latin typeface="Open Sans"/>
                <a:ea typeface="Century Gothic"/>
                <a:cs typeface="Open Sans"/>
              </a:rPr>
              <a:t>Eliminate puffiness</a:t>
            </a:r>
          </a:p>
          <a:p>
            <a:pPr marL="285750" indent="-285750">
              <a:buFont typeface="Arial"/>
              <a:buChar char="•"/>
            </a:pPr>
            <a:r>
              <a:rPr lang="en-US" sz="1500" dirty="0">
                <a:solidFill>
                  <a:srgbClr val="000000"/>
                </a:solidFill>
                <a:latin typeface="Open Sans"/>
                <a:ea typeface="Century Gothic"/>
                <a:cs typeface="Open Sans"/>
              </a:rPr>
              <a:t>Deeply moisturize.</a:t>
            </a:r>
          </a:p>
          <a:p>
            <a:pPr marL="285750" indent="-285750">
              <a:buFont typeface="Arial"/>
              <a:buChar char="•"/>
            </a:pPr>
            <a:r>
              <a:rPr lang="en-US" sz="1500" dirty="0">
                <a:solidFill>
                  <a:srgbClr val="000000"/>
                </a:solidFill>
                <a:latin typeface="Open Sans"/>
                <a:ea typeface="Century Gothic"/>
                <a:cs typeface="Open Sans"/>
              </a:rPr>
              <a:t>Magnetic stimulation also helps to detoxify</a:t>
            </a:r>
          </a:p>
          <a:p>
            <a:endParaRPr lang="en-US" sz="1500" dirty="0">
              <a:solidFill>
                <a:srgbClr val="000000"/>
              </a:solidFill>
              <a:latin typeface="Open Sans"/>
              <a:ea typeface="Century Gothic"/>
              <a:cs typeface="Open Sans"/>
            </a:endParaRPr>
          </a:p>
          <a:p>
            <a:r>
              <a:rPr lang="en-US" sz="1500" dirty="0">
                <a:solidFill>
                  <a:srgbClr val="000000"/>
                </a:solidFill>
                <a:latin typeface="Open Sans"/>
                <a:ea typeface="Century Gothic"/>
                <a:cs typeface="Open Sans"/>
              </a:rPr>
              <a:t>You can reuse this mask for up to five treatments.  After the first use, rinse the sheet mask with water and hang dry.  To reuse, wet the mask with face toner or cool water and apply as direction specify</a:t>
            </a:r>
          </a:p>
        </p:txBody>
      </p:sp>
      <p:sp>
        <p:nvSpPr>
          <p:cNvPr id="9" name="TextBox 8">
            <a:extLst>
              <a:ext uri="{FF2B5EF4-FFF2-40B4-BE49-F238E27FC236}">
                <a16:creationId xmlns:a16="http://schemas.microsoft.com/office/drawing/2014/main" id="{3E1B5F73-C9CE-46F8-85BD-7DA3D7B5E0A0}"/>
              </a:ext>
            </a:extLst>
          </p:cNvPr>
          <p:cNvSpPr txBox="1"/>
          <p:nvPr/>
        </p:nvSpPr>
        <p:spPr>
          <a:xfrm>
            <a:off x="8370597" y="4897190"/>
            <a:ext cx="3338557" cy="1384995"/>
          </a:xfrm>
          <a:prstGeom prst="rect">
            <a:avLst/>
          </a:prstGeom>
          <a:noFill/>
        </p:spPr>
        <p:txBody>
          <a:bodyPr wrap="square">
            <a:spAutoFit/>
          </a:bodyPr>
          <a:lstStyle/>
          <a:p>
            <a:r>
              <a:rPr lang="en-US" sz="1200" dirty="0">
                <a:solidFill>
                  <a:srgbClr val="000000"/>
                </a:solidFill>
                <a:latin typeface="Open Sans"/>
                <a:ea typeface="Century Gothic"/>
                <a:cs typeface="Open Sans"/>
              </a:rPr>
              <a:t>Ingredients: </a:t>
            </a:r>
            <a:r>
              <a:rPr lang="en-US" sz="1200" b="0" i="1" dirty="0">
                <a:solidFill>
                  <a:srgbClr val="313131"/>
                </a:solidFill>
                <a:effectLst/>
                <a:latin typeface="Open Sans ExtraBold" panose="020B0606030504020204" pitchFamily="34" charset="0"/>
              </a:rPr>
              <a:t>Sheet mask:</a:t>
            </a:r>
            <a:r>
              <a:rPr lang="en-US" sz="1200" b="0" i="0" dirty="0">
                <a:solidFill>
                  <a:srgbClr val="313131"/>
                </a:solidFill>
                <a:effectLst/>
                <a:latin typeface="Open Sans" panose="020B0606030504020204" pitchFamily="34" charset="0"/>
              </a:rPr>
              <a:t> Nanoscale Magnet on non-woven fabric.</a:t>
            </a:r>
            <a:br>
              <a:rPr lang="en-US" sz="1200" dirty="0"/>
            </a:br>
            <a:r>
              <a:rPr lang="en-US" sz="1200" b="0" i="1" dirty="0">
                <a:solidFill>
                  <a:srgbClr val="313131"/>
                </a:solidFill>
                <a:effectLst/>
                <a:latin typeface="Open Sans ExtraBold" panose="020B0606030504020204" pitchFamily="34" charset="0"/>
              </a:rPr>
              <a:t>Serum Ingredients:</a:t>
            </a:r>
            <a:r>
              <a:rPr lang="en-US" sz="1200" b="0" i="0" dirty="0">
                <a:solidFill>
                  <a:srgbClr val="313131"/>
                </a:solidFill>
                <a:effectLst/>
                <a:latin typeface="Open Sans" panose="020B0606030504020204" pitchFamily="34" charset="0"/>
              </a:rPr>
              <a:t> Sodium Hyaluronate (Hyaluronic Acid), Organic Aloe Leaf Juice (Aloe </a:t>
            </a:r>
            <a:r>
              <a:rPr lang="en-US" sz="1200" b="0" i="0" dirty="0" err="1">
                <a:solidFill>
                  <a:srgbClr val="313131"/>
                </a:solidFill>
                <a:effectLst/>
                <a:latin typeface="Open Sans" panose="020B0606030504020204" pitchFamily="34" charset="0"/>
              </a:rPr>
              <a:t>Barbadensis</a:t>
            </a:r>
            <a:r>
              <a:rPr lang="en-US" sz="1200" b="0" i="0" dirty="0">
                <a:solidFill>
                  <a:srgbClr val="313131"/>
                </a:solidFill>
                <a:effectLst/>
                <a:latin typeface="Open Sans" panose="020B0606030504020204" pitchFamily="34" charset="0"/>
              </a:rPr>
              <a:t>), Rose Flower Water (Rosa </a:t>
            </a:r>
            <a:r>
              <a:rPr lang="en-US" sz="1200" b="0" i="0" dirty="0" err="1">
                <a:solidFill>
                  <a:srgbClr val="313131"/>
                </a:solidFill>
                <a:effectLst/>
                <a:latin typeface="Open Sans" panose="020B0606030504020204" pitchFamily="34" charset="0"/>
              </a:rPr>
              <a:t>Damascena</a:t>
            </a:r>
            <a:r>
              <a:rPr lang="en-US" sz="1200" b="0" i="0" dirty="0">
                <a:solidFill>
                  <a:srgbClr val="313131"/>
                </a:solidFill>
                <a:effectLst/>
                <a:latin typeface="Open Sans" panose="020B0606030504020204" pitchFamily="34" charset="0"/>
              </a:rPr>
              <a:t>), Glycerin, Phenoxyethanol, Tetrasodium Glutamate Diacetate.</a:t>
            </a:r>
            <a:endParaRPr lang="en-US" sz="1200" dirty="0">
              <a:solidFill>
                <a:srgbClr val="000000"/>
              </a:solidFill>
              <a:latin typeface="Open Sans"/>
              <a:ea typeface="Century Gothic"/>
              <a:cs typeface="Open Sans"/>
            </a:endParaRPr>
          </a:p>
        </p:txBody>
      </p:sp>
      <p:pic>
        <p:nvPicPr>
          <p:cNvPr id="7" name="Picture 6" descr="4.bioboxandmasks_540x.jpg">
            <a:extLst>
              <a:ext uri="{FF2B5EF4-FFF2-40B4-BE49-F238E27FC236}">
                <a16:creationId xmlns:a16="http://schemas.microsoft.com/office/drawing/2014/main" id="{757559C8-98F3-424F-8EB3-3E95FC6BDCEA}"/>
              </a:ext>
            </a:extLst>
          </p:cNvPr>
          <p:cNvPicPr>
            <a:picLocks noChangeAspect="1"/>
          </p:cNvPicPr>
          <p:nvPr/>
        </p:nvPicPr>
        <p:blipFill rotWithShape="1">
          <a:blip r:embed="rId2" cstate="print">
            <a:alphaModFix amt="80000"/>
            <a:extLst>
              <a:ext uri="{28A0092B-C50C-407E-A947-70E740481C1C}">
                <a14:useLocalDpi xmlns:a14="http://schemas.microsoft.com/office/drawing/2010/main" val="0"/>
              </a:ext>
            </a:extLst>
          </a:blip>
          <a:srcRect l="7356" t="4135" r="10463" b="2803"/>
          <a:stretch/>
        </p:blipFill>
        <p:spPr>
          <a:xfrm>
            <a:off x="4344697" y="1973518"/>
            <a:ext cx="3955009" cy="4478661"/>
          </a:xfrm>
          <a:prstGeom prst="rect">
            <a:avLst/>
          </a:prstGeom>
        </p:spPr>
      </p:pic>
      <p:sp>
        <p:nvSpPr>
          <p:cNvPr id="31" name="TextBox 30">
            <a:extLst>
              <a:ext uri="{FF2B5EF4-FFF2-40B4-BE49-F238E27FC236}">
                <a16:creationId xmlns:a16="http://schemas.microsoft.com/office/drawing/2014/main" id="{4D87E356-8140-4934-87E8-885E63723875}"/>
              </a:ext>
            </a:extLst>
          </p:cNvPr>
          <p:cNvSpPr txBox="1"/>
          <p:nvPr/>
        </p:nvSpPr>
        <p:spPr>
          <a:xfrm>
            <a:off x="611905" y="2277238"/>
            <a:ext cx="3857181" cy="4165753"/>
          </a:xfrm>
          <a:prstGeom prst="rect">
            <a:avLst/>
          </a:prstGeom>
          <a:ln>
            <a:solidFill>
              <a:srgbClr val="FFC7C2"/>
            </a:solidFill>
          </a:ln>
        </p:spPr>
        <p:txBody>
          <a:bodyPr vert="horz" lIns="91440" tIns="45720" rIns="91440" bIns="45720" rtlCol="0" anchor="t">
            <a:noAutofit/>
          </a:bodyPr>
          <a:lstStyle/>
          <a:p>
            <a:r>
              <a:rPr lang="en-US" sz="1500" dirty="0">
                <a:solidFill>
                  <a:srgbClr val="000000"/>
                </a:solidFill>
                <a:latin typeface="Open Sans"/>
                <a:ea typeface="Century Gothic"/>
                <a:cs typeface="Open Sans"/>
              </a:rPr>
              <a:t>Anti-aging sheet mask that uses the force of magnets to transform your skin. Julie Lindh’s Bio-Magnetic Sheet Masks are woven with actual magnets that create an anti-aging force field around your face.</a:t>
            </a:r>
          </a:p>
          <a:p>
            <a:endParaRPr lang="en-US" sz="1500" dirty="0">
              <a:solidFill>
                <a:srgbClr val="000000"/>
              </a:solidFill>
              <a:latin typeface="Open Sans"/>
              <a:ea typeface="Century Gothic"/>
              <a:cs typeface="Open Sans"/>
            </a:endParaRPr>
          </a:p>
          <a:p>
            <a:r>
              <a:rPr lang="en-US" sz="1500" dirty="0">
                <a:solidFill>
                  <a:srgbClr val="000000"/>
                </a:solidFill>
                <a:latin typeface="Open Sans"/>
                <a:ea typeface="Century Gothic"/>
                <a:cs typeface="Open Sans"/>
              </a:rPr>
              <a:t>This revolutionary sheet mask uses magnets that interact with your own cellular bio-magnetism to smooth out signs of aging.  Magnetic stimulation also helps to detoxify and normalize cellular activities. Rubbing the magnetic dots on the mask provides a delightful facial massage and more action on the skin. After just one use your skin will feel fresh, firmer, clearer, and glowing.</a:t>
            </a:r>
          </a:p>
          <a:p>
            <a:endParaRPr lang="en-US" sz="1500" b="1" dirty="0">
              <a:solidFill>
                <a:srgbClr val="000000"/>
              </a:solidFill>
              <a:latin typeface="Open Sans"/>
              <a:ea typeface="Century Gothic"/>
              <a:cs typeface="Open Sans"/>
            </a:endParaRPr>
          </a:p>
          <a:p>
            <a:endParaRPr lang="en-US" sz="1500" b="1" dirty="0">
              <a:solidFill>
                <a:srgbClr val="000000"/>
              </a:solidFill>
              <a:latin typeface="Open Sans"/>
              <a:ea typeface="Century Gothic"/>
              <a:cs typeface="Open Sans"/>
            </a:endParaRPr>
          </a:p>
        </p:txBody>
      </p:sp>
      <p:sp>
        <p:nvSpPr>
          <p:cNvPr id="10" name="TextBox 9">
            <a:extLst>
              <a:ext uri="{FF2B5EF4-FFF2-40B4-BE49-F238E27FC236}">
                <a16:creationId xmlns:a16="http://schemas.microsoft.com/office/drawing/2014/main" id="{E115ED66-1C8B-4762-9BBA-7C7873FDFEA5}"/>
              </a:ext>
            </a:extLst>
          </p:cNvPr>
          <p:cNvSpPr txBox="1"/>
          <p:nvPr/>
        </p:nvSpPr>
        <p:spPr>
          <a:xfrm>
            <a:off x="342490" y="721770"/>
            <a:ext cx="2600736" cy="338554"/>
          </a:xfrm>
          <a:prstGeom prst="rect">
            <a:avLst/>
          </a:prstGeom>
          <a:noFill/>
        </p:spPr>
        <p:txBody>
          <a:bodyPr wrap="square" rtlCol="0">
            <a:spAutoFit/>
          </a:bodyPr>
          <a:lstStyle/>
          <a:p>
            <a:r>
              <a:rPr lang="en-US" sz="1600" dirty="0">
                <a:solidFill>
                  <a:schemeClr val="tx1">
                    <a:lumMod val="50000"/>
                    <a:lumOff val="50000"/>
                  </a:schemeClr>
                </a:solidFill>
                <a:ea typeface="Microsoft JhengHei Light" panose="020B0304030504040204" pitchFamily="34" charset="-120"/>
              </a:rPr>
              <a:t>Innovative Skin Care Solution</a:t>
            </a:r>
          </a:p>
        </p:txBody>
      </p:sp>
    </p:spTree>
    <p:extLst>
      <p:ext uri="{BB962C8B-B14F-4D97-AF65-F5344CB8AC3E}">
        <p14:creationId xmlns:p14="http://schemas.microsoft.com/office/powerpoint/2010/main" val="4118435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re_brush.jpeg">
            <a:extLst>
              <a:ext uri="{FF2B5EF4-FFF2-40B4-BE49-F238E27FC236}">
                <a16:creationId xmlns:a16="http://schemas.microsoft.com/office/drawing/2014/main" id="{3BAEA175-37A6-4E48-AABF-0CC6480265CC}"/>
              </a:ext>
            </a:extLst>
          </p:cNvPr>
          <p:cNvPicPr>
            <a:picLocks noChangeAspect="1"/>
          </p:cNvPicPr>
          <p:nvPr/>
        </p:nvPicPr>
        <p:blipFill>
          <a:blip r:embed="rId2">
            <a:alphaModFix amt="98000"/>
            <a:extLst>
              <a:ext uri="{28A0092B-C50C-407E-A947-70E740481C1C}">
                <a14:useLocalDpi xmlns:a14="http://schemas.microsoft.com/office/drawing/2010/main" val="0"/>
              </a:ext>
            </a:extLst>
          </a:blip>
          <a:stretch>
            <a:fillRect/>
          </a:stretch>
        </p:blipFill>
        <p:spPr>
          <a:xfrm>
            <a:off x="6537325" y="1333750"/>
            <a:ext cx="4714875" cy="4714875"/>
          </a:xfrm>
          <a:prstGeom prst="rect">
            <a:avLst/>
          </a:prstGeom>
        </p:spPr>
      </p:pic>
      <p:sp>
        <p:nvSpPr>
          <p:cNvPr id="3" name="TextBox 2">
            <a:extLst>
              <a:ext uri="{FF2B5EF4-FFF2-40B4-BE49-F238E27FC236}">
                <a16:creationId xmlns:a16="http://schemas.microsoft.com/office/drawing/2014/main" id="{45D76EB9-66A9-41BA-945A-BF439C42060B}"/>
              </a:ext>
            </a:extLst>
          </p:cNvPr>
          <p:cNvSpPr txBox="1"/>
          <p:nvPr/>
        </p:nvSpPr>
        <p:spPr>
          <a:xfrm>
            <a:off x="864396" y="2404149"/>
            <a:ext cx="4790281" cy="3129238"/>
          </a:xfrm>
          <a:prstGeom prst="rect">
            <a:avLst/>
          </a:prstGeom>
          <a:noFill/>
          <a:ln w="3175">
            <a:solidFill>
              <a:srgbClr val="FFC7C2"/>
            </a:solidFill>
          </a:ln>
        </p:spPr>
        <p:txBody>
          <a:bodyPr vert="horz" lIns="91440" tIns="45720" rIns="91440" bIns="45720" rtlCol="0" anchor="t">
            <a:noAutofit/>
          </a:bodyPr>
          <a:lstStyle/>
          <a:p>
            <a:endParaRPr lang="en-US" sz="1500" dirty="0">
              <a:solidFill>
                <a:srgbClr val="000000"/>
              </a:solidFill>
              <a:latin typeface="Open Sans"/>
              <a:ea typeface="Century Gothic"/>
              <a:cs typeface="Open Sans"/>
            </a:endParaRPr>
          </a:p>
          <a:p>
            <a:r>
              <a:rPr lang="en-US" sz="1500" dirty="0">
                <a:solidFill>
                  <a:srgbClr val="000000"/>
                </a:solidFill>
                <a:latin typeface="Open Sans"/>
                <a:ea typeface="Century Gothic"/>
                <a:cs typeface="Open Sans"/>
              </a:rPr>
              <a:t>A perfect facial cleansing tool if you want clear skin. Our facial brush is 100% natural food-grade silicone. A gentle silicone pore cleansing brush to buff away buildup of oil and dirt.</a:t>
            </a:r>
          </a:p>
          <a:p>
            <a:endParaRPr lang="en-US" sz="1500" dirty="0">
              <a:solidFill>
                <a:srgbClr val="000000"/>
              </a:solidFill>
              <a:latin typeface="Open Sans"/>
              <a:ea typeface="Century Gothic"/>
              <a:cs typeface="Open Sans"/>
            </a:endParaRPr>
          </a:p>
          <a:p>
            <a:r>
              <a:rPr lang="en-US" sz="1500" dirty="0">
                <a:solidFill>
                  <a:srgbClr val="000000"/>
                </a:solidFill>
                <a:latin typeface="Open Sans"/>
                <a:ea typeface="Century Gothic"/>
                <a:cs typeface="Open Sans"/>
              </a:rPr>
              <a:t>The brush side helps to clean and exfoliate your skin, softens the skin to open pores and gently remove impurities and dead skin. It also promotes blood circulation. The uneven side helps with product absorption and a gentle massage to the skin. The spatula is perfect for mask applications.</a:t>
            </a:r>
          </a:p>
          <a:p>
            <a:endParaRPr lang="en-US" sz="1500" b="1" dirty="0">
              <a:solidFill>
                <a:srgbClr val="000000"/>
              </a:solidFill>
              <a:latin typeface="Open Sans"/>
              <a:ea typeface="Century Gothic"/>
              <a:cs typeface="Open Sans"/>
            </a:endParaRPr>
          </a:p>
          <a:p>
            <a:endParaRPr lang="en-US" sz="1500" b="1" dirty="0">
              <a:solidFill>
                <a:srgbClr val="000000"/>
              </a:solidFill>
              <a:latin typeface="Open Sans"/>
              <a:ea typeface="Century Gothic"/>
              <a:cs typeface="Open Sans"/>
            </a:endParaRPr>
          </a:p>
          <a:p>
            <a:endParaRPr lang="en-US" sz="1500" b="1" dirty="0">
              <a:solidFill>
                <a:srgbClr val="000000"/>
              </a:solidFill>
              <a:latin typeface="Open Sans"/>
              <a:ea typeface="Century Gothic"/>
              <a:cs typeface="Open Sans"/>
            </a:endParaRPr>
          </a:p>
          <a:p>
            <a:endParaRPr lang="en-US" sz="1500" i="1" dirty="0">
              <a:solidFill>
                <a:srgbClr val="000000"/>
              </a:solidFill>
              <a:latin typeface="Open Sans ExtraBold"/>
              <a:ea typeface="Century Gothic"/>
              <a:cs typeface="Open Sans ExtraBold"/>
            </a:endParaRPr>
          </a:p>
        </p:txBody>
      </p:sp>
      <p:sp>
        <p:nvSpPr>
          <p:cNvPr id="4" name="Rectangle 3">
            <a:extLst>
              <a:ext uri="{FF2B5EF4-FFF2-40B4-BE49-F238E27FC236}">
                <a16:creationId xmlns:a16="http://schemas.microsoft.com/office/drawing/2014/main" id="{4022ADB7-EBC3-4D9C-B47A-2264B272141B}"/>
              </a:ext>
            </a:extLst>
          </p:cNvPr>
          <p:cNvSpPr/>
          <p:nvPr/>
        </p:nvSpPr>
        <p:spPr>
          <a:xfrm>
            <a:off x="503996" y="437358"/>
            <a:ext cx="4553779" cy="1015663"/>
          </a:xfrm>
          <a:prstGeom prst="rect">
            <a:avLst/>
          </a:prstGeom>
        </p:spPr>
        <p:txBody>
          <a:bodyPr wrap="square">
            <a:spAutoFit/>
          </a:bodyPr>
          <a:lstStyle/>
          <a:p>
            <a:r>
              <a:rPr lang="en-US" sz="3000" dirty="0">
                <a:solidFill>
                  <a:srgbClr val="FFCCCC"/>
                </a:solidFill>
                <a:latin typeface="Microsoft JhengHei" panose="020B0604030504040204" pitchFamily="34" charset="-120"/>
                <a:ea typeface="Microsoft JhengHei" panose="020B0604030504040204" pitchFamily="34" charset="-120"/>
                <a:cs typeface="Arial Black"/>
              </a:rPr>
              <a:t>PORE CLEANSING</a:t>
            </a:r>
          </a:p>
          <a:p>
            <a:r>
              <a:rPr lang="en-US" sz="3000" dirty="0">
                <a:solidFill>
                  <a:srgbClr val="FFCCCC"/>
                </a:solidFill>
                <a:latin typeface="Microsoft JhengHei" panose="020B0604030504040204" pitchFamily="34" charset="-120"/>
                <a:ea typeface="Microsoft JhengHei" panose="020B0604030504040204" pitchFamily="34" charset="-120"/>
                <a:cs typeface="Arial Black"/>
              </a:rPr>
              <a:t>BRUSH AND SPATULA</a:t>
            </a:r>
          </a:p>
        </p:txBody>
      </p:sp>
      <p:sp>
        <p:nvSpPr>
          <p:cNvPr id="5" name="TextBox 4">
            <a:extLst>
              <a:ext uri="{FF2B5EF4-FFF2-40B4-BE49-F238E27FC236}">
                <a16:creationId xmlns:a16="http://schemas.microsoft.com/office/drawing/2014/main" id="{B1A06EF3-1B3A-4BD7-A891-A7D3D9A2C18A}"/>
              </a:ext>
            </a:extLst>
          </p:cNvPr>
          <p:cNvSpPr txBox="1"/>
          <p:nvPr/>
        </p:nvSpPr>
        <p:spPr>
          <a:xfrm>
            <a:off x="517525" y="1333750"/>
            <a:ext cx="2600736" cy="338554"/>
          </a:xfrm>
          <a:prstGeom prst="rect">
            <a:avLst/>
          </a:prstGeom>
          <a:noFill/>
        </p:spPr>
        <p:txBody>
          <a:bodyPr wrap="square" rtlCol="0">
            <a:spAutoFit/>
          </a:bodyPr>
          <a:lstStyle/>
          <a:p>
            <a:r>
              <a:rPr lang="en-US" sz="1600" dirty="0">
                <a:solidFill>
                  <a:schemeClr val="tx1">
                    <a:lumMod val="50000"/>
                    <a:lumOff val="50000"/>
                  </a:schemeClr>
                </a:solidFill>
                <a:ea typeface="Microsoft JhengHei Light" panose="020B0304030504040204" pitchFamily="34" charset="-120"/>
              </a:rPr>
              <a:t>Innovative Skin Care Solution</a:t>
            </a:r>
          </a:p>
        </p:txBody>
      </p:sp>
    </p:spTree>
    <p:extLst>
      <p:ext uri="{BB962C8B-B14F-4D97-AF65-F5344CB8AC3E}">
        <p14:creationId xmlns:p14="http://schemas.microsoft.com/office/powerpoint/2010/main" val="2657731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A07DA39-7DF8-4EF5-9383-531DB369AD35}"/>
              </a:ext>
            </a:extLst>
          </p:cNvPr>
          <p:cNvSpPr txBox="1"/>
          <p:nvPr/>
        </p:nvSpPr>
        <p:spPr>
          <a:xfrm>
            <a:off x="2314577" y="2577732"/>
            <a:ext cx="2200274" cy="2215991"/>
          </a:xfrm>
          <a:prstGeom prst="rect">
            <a:avLst/>
          </a:prstGeom>
          <a:noFill/>
        </p:spPr>
        <p:txBody>
          <a:bodyPr wrap="square" rtlCol="0">
            <a:spAutoFit/>
          </a:bodyPr>
          <a:lstStyle/>
          <a:p>
            <a:r>
              <a:rPr lang="en-US" sz="4000" b="1">
                <a:solidFill>
                  <a:srgbClr val="008080"/>
                </a:solidFill>
                <a:latin typeface="Microsoft JhengHei" panose="020B0604030504040204" pitchFamily="34" charset="-120"/>
                <a:ea typeface="Microsoft JhengHei" panose="020B0604030504040204" pitchFamily="34" charset="-120"/>
              </a:rPr>
              <a:t>GREEN </a:t>
            </a:r>
          </a:p>
          <a:p>
            <a:r>
              <a:rPr lang="en-US" sz="4000" b="1">
                <a:solidFill>
                  <a:srgbClr val="008080"/>
                </a:solidFill>
                <a:latin typeface="Microsoft JhengHei" panose="020B0604030504040204" pitchFamily="34" charset="-120"/>
                <a:ea typeface="Microsoft JhengHei" panose="020B0604030504040204" pitchFamily="34" charset="-120"/>
              </a:rPr>
              <a:t>BEAUTY </a:t>
            </a:r>
          </a:p>
          <a:p>
            <a:r>
              <a:rPr lang="en-US" sz="4000" b="1">
                <a:solidFill>
                  <a:srgbClr val="008080"/>
                </a:solidFill>
                <a:latin typeface="Microsoft JhengHei" panose="020B0604030504040204" pitchFamily="34" charset="-120"/>
                <a:ea typeface="Microsoft JhengHei" panose="020B0604030504040204" pitchFamily="34" charset="-120"/>
              </a:rPr>
              <a:t>SYSTEM</a:t>
            </a:r>
            <a:endParaRPr lang="en-US" sz="4000">
              <a:solidFill>
                <a:srgbClr val="008080"/>
              </a:solidFill>
            </a:endParaRPr>
          </a:p>
          <a:p>
            <a:r>
              <a:rPr lang="en-US">
                <a:solidFill>
                  <a:schemeClr val="tx1">
                    <a:lumMod val="50000"/>
                    <a:lumOff val="50000"/>
                  </a:schemeClr>
                </a:solidFill>
              </a:rPr>
              <a:t>Clean Beauty</a:t>
            </a:r>
            <a:endParaRPr lang="en-US" dirty="0">
              <a:solidFill>
                <a:schemeClr val="tx1">
                  <a:lumMod val="50000"/>
                  <a:lumOff val="50000"/>
                </a:schemeClr>
              </a:solidFill>
            </a:endParaRPr>
          </a:p>
        </p:txBody>
      </p:sp>
      <p:pic>
        <p:nvPicPr>
          <p:cNvPr id="3" name="Picture 2" descr="A group of bottles on a shelf&#10;&#10;Description automatically generated with low confidence">
            <a:extLst>
              <a:ext uri="{FF2B5EF4-FFF2-40B4-BE49-F238E27FC236}">
                <a16:creationId xmlns:a16="http://schemas.microsoft.com/office/drawing/2014/main" id="{2B8CBB88-B31D-4DC6-BA61-D0B455AB94BF}"/>
              </a:ext>
            </a:extLst>
          </p:cNvPr>
          <p:cNvPicPr>
            <a:picLocks noChangeAspect="1"/>
          </p:cNvPicPr>
          <p:nvPr/>
        </p:nvPicPr>
        <p:blipFill rotWithShape="1">
          <a:blip r:embed="rId2">
            <a:extLst>
              <a:ext uri="{28A0092B-C50C-407E-A947-70E740481C1C}">
                <a14:useLocalDpi xmlns:a14="http://schemas.microsoft.com/office/drawing/2010/main" val="0"/>
              </a:ext>
            </a:extLst>
          </a:blip>
          <a:srcRect t="23021" b="5000"/>
          <a:stretch/>
        </p:blipFill>
        <p:spPr>
          <a:xfrm>
            <a:off x="6416050" y="757992"/>
            <a:ext cx="4947741" cy="5342016"/>
          </a:xfrm>
          <a:prstGeom prst="rect">
            <a:avLst/>
          </a:prstGeom>
        </p:spPr>
      </p:pic>
    </p:spTree>
    <p:extLst>
      <p:ext uri="{BB962C8B-B14F-4D97-AF65-F5344CB8AC3E}">
        <p14:creationId xmlns:p14="http://schemas.microsoft.com/office/powerpoint/2010/main" val="297938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8F3BA-8FC4-4C3E-9347-5BD5841118BE}"/>
              </a:ext>
            </a:extLst>
          </p:cNvPr>
          <p:cNvSpPr txBox="1">
            <a:spLocks/>
          </p:cNvSpPr>
          <p:nvPr/>
        </p:nvSpPr>
        <p:spPr>
          <a:xfrm>
            <a:off x="405584" y="114602"/>
            <a:ext cx="5763298" cy="458787"/>
          </a:xfrm>
          <a:prstGeom prst="rect">
            <a:avLst/>
          </a:prstGeom>
        </p:spPr>
        <p:txBody>
          <a:bodyPr>
            <a:noAutofit/>
          </a:bodyPr>
          <a:lstStyle>
            <a:lvl1pPr algn="ctr" defTabSz="457200" rtl="0" eaLnBrk="1" latinLnBrk="0" hangingPunct="1">
              <a:spcBef>
                <a:spcPct val="0"/>
              </a:spcBef>
              <a:buNone/>
              <a:defRPr sz="2800" kern="1200">
                <a:solidFill>
                  <a:schemeClr val="tx1"/>
                </a:solidFill>
                <a:latin typeface="Montserrat Regular"/>
                <a:ea typeface="+mj-ea"/>
                <a:cs typeface="Montserrat Regular"/>
              </a:defRPr>
            </a:lvl1pPr>
          </a:lstStyle>
          <a:p>
            <a:pPr algn="l"/>
            <a:r>
              <a:rPr lang="en-US" sz="2200" b="1" dirty="0">
                <a:solidFill>
                  <a:srgbClr val="008080"/>
                </a:solidFill>
              </a:rPr>
              <a:t>ELDERFLOWER FACE WASH</a:t>
            </a:r>
          </a:p>
        </p:txBody>
      </p:sp>
      <p:sp>
        <p:nvSpPr>
          <p:cNvPr id="3" name="TextBox 2">
            <a:extLst>
              <a:ext uri="{FF2B5EF4-FFF2-40B4-BE49-F238E27FC236}">
                <a16:creationId xmlns:a16="http://schemas.microsoft.com/office/drawing/2014/main" id="{7C01D354-B323-4EE1-84AA-F684A9E50D8F}"/>
              </a:ext>
            </a:extLst>
          </p:cNvPr>
          <p:cNvSpPr txBox="1"/>
          <p:nvPr/>
        </p:nvSpPr>
        <p:spPr>
          <a:xfrm>
            <a:off x="405584" y="531660"/>
            <a:ext cx="3328474" cy="261610"/>
          </a:xfrm>
          <a:prstGeom prst="rect">
            <a:avLst/>
          </a:prstGeom>
          <a:noFill/>
        </p:spPr>
        <p:txBody>
          <a:bodyPr wrap="square" rtlCol="0">
            <a:spAutoFit/>
          </a:bodyPr>
          <a:lstStyle/>
          <a:p>
            <a:r>
              <a:rPr lang="en-US" sz="1100" b="1" dirty="0">
                <a:latin typeface="Helvetica Neue"/>
              </a:rPr>
              <a:t>Size</a:t>
            </a:r>
            <a:r>
              <a:rPr lang="en-US" sz="1100" dirty="0">
                <a:latin typeface="Helvetica Neue"/>
              </a:rPr>
              <a:t>: </a:t>
            </a:r>
            <a:r>
              <a:rPr lang="en-US" sz="1100" dirty="0">
                <a:solidFill>
                  <a:srgbClr val="000000"/>
                </a:solidFill>
                <a:latin typeface="Helvetica Neue"/>
              </a:rPr>
              <a:t>Travel size - 30ml      Full size - 150ml</a:t>
            </a:r>
            <a:endParaRPr lang="en-US" sz="1100" dirty="0"/>
          </a:p>
        </p:txBody>
      </p:sp>
      <p:sp>
        <p:nvSpPr>
          <p:cNvPr id="4" name="TextBox 3">
            <a:extLst>
              <a:ext uri="{FF2B5EF4-FFF2-40B4-BE49-F238E27FC236}">
                <a16:creationId xmlns:a16="http://schemas.microsoft.com/office/drawing/2014/main" id="{D9F94E06-A9C6-4EDB-9CA0-AC228DBB41E9}"/>
              </a:ext>
            </a:extLst>
          </p:cNvPr>
          <p:cNvSpPr txBox="1"/>
          <p:nvPr/>
        </p:nvSpPr>
        <p:spPr>
          <a:xfrm>
            <a:off x="585391" y="2084559"/>
            <a:ext cx="6691178" cy="3354765"/>
          </a:xfrm>
          <a:prstGeom prst="rect">
            <a:avLst/>
          </a:prstGeom>
          <a:noFill/>
        </p:spPr>
        <p:txBody>
          <a:bodyPr wrap="square" rtlCol="0">
            <a:spAutoFit/>
          </a:bodyPr>
          <a:lstStyle/>
          <a:p>
            <a:pPr marL="285750" indent="-285750" algn="l">
              <a:buFont typeface="Arial" panose="020B0604020202020204" pitchFamily="34" charset="0"/>
              <a:buChar char="•"/>
            </a:pPr>
            <a:r>
              <a:rPr lang="en-US" sz="1400" b="1" i="0" dirty="0">
                <a:solidFill>
                  <a:srgbClr val="008080"/>
                </a:solidFill>
                <a:effectLst/>
                <a:latin typeface="Helvetica Neue"/>
              </a:rPr>
              <a:t>Elderflower</a:t>
            </a:r>
            <a:r>
              <a:rPr lang="en-US" sz="1400" b="0" i="0" dirty="0">
                <a:solidFill>
                  <a:srgbClr val="313131"/>
                </a:solidFill>
                <a:effectLst/>
                <a:latin typeface="Helvetica Neue"/>
              </a:rPr>
              <a:t> </a:t>
            </a:r>
            <a:r>
              <a:rPr lang="en-US" sz="1400" b="0" i="0" dirty="0">
                <a:solidFill>
                  <a:schemeClr val="tx1">
                    <a:lumMod val="50000"/>
                    <a:lumOff val="50000"/>
                  </a:schemeClr>
                </a:solidFill>
                <a:effectLst/>
                <a:latin typeface="Helvetica Neue"/>
              </a:rPr>
              <a:t>and berry are mildly astringent so are helpful in refining the complexion. The astringent properties cause the skin to tighten, reducing the size and appearance of pores. The reduction of pores in the skin to a healthy size has the benefit of making the skin look and feel smoother and fresh.</a:t>
            </a:r>
          </a:p>
          <a:p>
            <a:pPr marL="285750" indent="-285750" algn="l">
              <a:buFont typeface="Arial" panose="020B0604020202020204" pitchFamily="34" charset="0"/>
              <a:buChar char="•"/>
            </a:pPr>
            <a:endParaRPr lang="en-US" sz="1400" b="0" i="0" dirty="0">
              <a:solidFill>
                <a:srgbClr val="313131"/>
              </a:solidFill>
              <a:effectLst/>
              <a:latin typeface="Helvetica Neue"/>
            </a:endParaRPr>
          </a:p>
          <a:p>
            <a:pPr marL="285750" indent="-285750" algn="l">
              <a:buFont typeface="Arial" panose="020B0604020202020204" pitchFamily="34" charset="0"/>
              <a:buChar char="•"/>
            </a:pPr>
            <a:r>
              <a:rPr lang="en-US" sz="1400" b="1" i="0" dirty="0">
                <a:solidFill>
                  <a:srgbClr val="008080"/>
                </a:solidFill>
                <a:effectLst/>
                <a:latin typeface="Helvetica Neue"/>
              </a:rPr>
              <a:t>Aloe Vera: </a:t>
            </a:r>
            <a:r>
              <a:rPr lang="en-US" sz="1400" b="0" i="0" dirty="0">
                <a:solidFill>
                  <a:schemeClr val="tx1">
                    <a:lumMod val="50000"/>
                    <a:lumOff val="50000"/>
                  </a:schemeClr>
                </a:solidFill>
                <a:effectLst/>
                <a:latin typeface="Helvetica Neue"/>
              </a:rPr>
              <a:t>Acts a great moisturizer that helps treat sunburns and acne while also fighting signs of aging.</a:t>
            </a:r>
          </a:p>
          <a:p>
            <a:pPr marL="285750" indent="-285750" algn="l">
              <a:buFont typeface="Arial" panose="020B0604020202020204" pitchFamily="34" charset="0"/>
              <a:buChar char="•"/>
            </a:pPr>
            <a:endParaRPr lang="en-US" sz="1400" b="0" i="0" dirty="0">
              <a:solidFill>
                <a:srgbClr val="313131"/>
              </a:solidFill>
              <a:effectLst/>
              <a:latin typeface="Helvetica Neue"/>
            </a:endParaRPr>
          </a:p>
          <a:p>
            <a:pPr marL="285750" indent="-285750" algn="l">
              <a:buFont typeface="Arial" panose="020B0604020202020204" pitchFamily="34" charset="0"/>
              <a:buChar char="•"/>
            </a:pPr>
            <a:r>
              <a:rPr lang="en-US" sz="1400" b="1" i="0" dirty="0">
                <a:solidFill>
                  <a:srgbClr val="008080"/>
                </a:solidFill>
                <a:effectLst/>
                <a:latin typeface="Helvetica Neue"/>
              </a:rPr>
              <a:t>Honeysuckle: </a:t>
            </a:r>
            <a:r>
              <a:rPr lang="en-US" sz="1400" b="0" i="0" dirty="0">
                <a:solidFill>
                  <a:schemeClr val="tx1">
                    <a:lumMod val="50000"/>
                    <a:lumOff val="50000"/>
                  </a:schemeClr>
                </a:solidFill>
                <a:effectLst/>
                <a:latin typeface="Helvetica Neue"/>
              </a:rPr>
              <a:t>Japanese honeysuckle has antiseptic and anti-inflammatory properties, helps reduces skin irritation that can cause redness, sensitivity, and acne-prone skin. It’s also a natural preservative. </a:t>
            </a:r>
          </a:p>
          <a:p>
            <a:pPr marL="285750" indent="-285750" algn="l">
              <a:buFont typeface="Arial" panose="020B0604020202020204" pitchFamily="34" charset="0"/>
              <a:buChar char="•"/>
            </a:pPr>
            <a:endParaRPr lang="en-US" sz="1400" b="0" i="0" dirty="0">
              <a:solidFill>
                <a:srgbClr val="313131"/>
              </a:solidFill>
              <a:effectLst/>
              <a:latin typeface="Helvetica Neue"/>
            </a:endParaRPr>
          </a:p>
          <a:p>
            <a:pPr marL="285750" indent="-285750" algn="l">
              <a:buFont typeface="Arial" panose="020B0604020202020204" pitchFamily="34" charset="0"/>
              <a:buChar char="•"/>
            </a:pPr>
            <a:r>
              <a:rPr lang="en-US" sz="1400" b="1" i="0" dirty="0">
                <a:solidFill>
                  <a:srgbClr val="008080"/>
                </a:solidFill>
                <a:effectLst/>
                <a:latin typeface="Helvetica Neue"/>
              </a:rPr>
              <a:t>Hyaluronic Acid: </a:t>
            </a:r>
            <a:r>
              <a:rPr lang="en-US" sz="1400" b="0" i="0" dirty="0">
                <a:solidFill>
                  <a:schemeClr val="tx1">
                    <a:lumMod val="50000"/>
                    <a:lumOff val="50000"/>
                  </a:schemeClr>
                </a:solidFill>
                <a:effectLst/>
                <a:latin typeface="Helvetica Neue"/>
              </a:rPr>
              <a:t>Increase skin moisture, reduce the appearance of fine lines and wrinkles, and plump skin.</a:t>
            </a:r>
          </a:p>
          <a:p>
            <a:pPr marL="285750" indent="-285750">
              <a:buFont typeface="Arial" panose="020B0604020202020204" pitchFamily="34" charset="0"/>
              <a:buChar char="•"/>
            </a:pPr>
            <a:endParaRPr lang="en-US" sz="1600" dirty="0">
              <a:solidFill>
                <a:schemeClr val="tx1">
                  <a:lumMod val="50000"/>
                  <a:lumOff val="50000"/>
                </a:schemeClr>
              </a:solidFill>
              <a:latin typeface="Helvetica Neue"/>
            </a:endParaRPr>
          </a:p>
        </p:txBody>
      </p:sp>
      <p:sp>
        <p:nvSpPr>
          <p:cNvPr id="8" name="TextBox 7">
            <a:extLst>
              <a:ext uri="{FF2B5EF4-FFF2-40B4-BE49-F238E27FC236}">
                <a16:creationId xmlns:a16="http://schemas.microsoft.com/office/drawing/2014/main" id="{988AA18B-321B-44B1-ADDD-122A3E71B609}"/>
              </a:ext>
            </a:extLst>
          </p:cNvPr>
          <p:cNvSpPr txBox="1"/>
          <p:nvPr/>
        </p:nvSpPr>
        <p:spPr>
          <a:xfrm>
            <a:off x="7488420" y="2183179"/>
            <a:ext cx="2896552" cy="1323439"/>
          </a:xfrm>
          <a:prstGeom prst="rect">
            <a:avLst/>
          </a:prstGeom>
          <a:noFill/>
        </p:spPr>
        <p:txBody>
          <a:bodyPr wrap="square" rtlCol="0">
            <a:spAutoFit/>
          </a:bodyPr>
          <a:lstStyle/>
          <a:p>
            <a:r>
              <a:rPr lang="en-US" sz="1600" i="1" dirty="0">
                <a:solidFill>
                  <a:srgbClr val="008080"/>
                </a:solidFill>
              </a:rPr>
              <a:t>“Use this cleanser with the Konjac Sponge or the Pore Cleansing brush for deeper cleaning.”			                  ~Julie</a:t>
            </a:r>
          </a:p>
        </p:txBody>
      </p:sp>
      <p:pic>
        <p:nvPicPr>
          <p:cNvPr id="6" name="Picture 5" descr="A picture containing bottle&#10;&#10;Description automatically generated">
            <a:extLst>
              <a:ext uri="{FF2B5EF4-FFF2-40B4-BE49-F238E27FC236}">
                <a16:creationId xmlns:a16="http://schemas.microsoft.com/office/drawing/2014/main" id="{056F4E00-9CC6-408C-9204-74B4BD264854}"/>
              </a:ext>
            </a:extLst>
          </p:cNvPr>
          <p:cNvPicPr>
            <a:picLocks noChangeAspect="1"/>
          </p:cNvPicPr>
          <p:nvPr/>
        </p:nvPicPr>
        <p:blipFill rotWithShape="1">
          <a:blip r:embed="rId2">
            <a:extLst>
              <a:ext uri="{28A0092B-C50C-407E-A947-70E740481C1C}">
                <a14:useLocalDpi xmlns:a14="http://schemas.microsoft.com/office/drawing/2010/main" val="0"/>
              </a:ext>
            </a:extLst>
          </a:blip>
          <a:srcRect l="32707" r="35326"/>
          <a:stretch/>
        </p:blipFill>
        <p:spPr>
          <a:xfrm>
            <a:off x="9321282" y="1543647"/>
            <a:ext cx="2127380" cy="4436588"/>
          </a:xfrm>
          <a:prstGeom prst="rect">
            <a:avLst/>
          </a:prstGeom>
        </p:spPr>
      </p:pic>
    </p:spTree>
    <p:extLst>
      <p:ext uri="{BB962C8B-B14F-4D97-AF65-F5344CB8AC3E}">
        <p14:creationId xmlns:p14="http://schemas.microsoft.com/office/powerpoint/2010/main" val="2021753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1B5545-5548-418B-81E4-F677667BE746}"/>
              </a:ext>
            </a:extLst>
          </p:cNvPr>
          <p:cNvSpPr/>
          <p:nvPr/>
        </p:nvSpPr>
        <p:spPr>
          <a:xfrm>
            <a:off x="577451" y="1630629"/>
            <a:ext cx="11037097" cy="4524315"/>
          </a:xfrm>
          <a:prstGeom prst="rect">
            <a:avLst/>
          </a:prstGeom>
        </p:spPr>
        <p:txBody>
          <a:bodyPr wrap="square">
            <a:spAutoFit/>
          </a:bodyPr>
          <a:lstStyle/>
          <a:p>
            <a:r>
              <a:rPr lang="en-US" sz="1200" dirty="0">
                <a:solidFill>
                  <a:srgbClr val="787777"/>
                </a:solidFill>
                <a:latin typeface="Helvetica Neue"/>
              </a:rPr>
              <a:t>A non-drying facial wash and a toner in one</a:t>
            </a:r>
            <a:br>
              <a:rPr lang="en-US" sz="1200" dirty="0">
                <a:solidFill>
                  <a:srgbClr val="787777"/>
                </a:solidFill>
                <a:latin typeface="Helvetica Neue"/>
              </a:rPr>
            </a:br>
            <a:r>
              <a:rPr lang="en-US" sz="1200" dirty="0">
                <a:solidFill>
                  <a:srgbClr val="787777"/>
                </a:solidFill>
                <a:latin typeface="Helvetica Neue"/>
              </a:rPr>
              <a:t> </a:t>
            </a:r>
            <a:br>
              <a:rPr lang="en-US" sz="1200" dirty="0">
                <a:solidFill>
                  <a:srgbClr val="787777"/>
                </a:solidFill>
                <a:latin typeface="Helvetica Neue"/>
              </a:rPr>
            </a:br>
            <a:r>
              <a:rPr lang="en-US" sz="1200" b="1" dirty="0">
                <a:solidFill>
                  <a:srgbClr val="008080"/>
                </a:solidFill>
                <a:latin typeface="Helvetica Neue"/>
              </a:rPr>
              <a:t>What it is:</a:t>
            </a:r>
            <a:br>
              <a:rPr lang="en-US" sz="1200" dirty="0">
                <a:solidFill>
                  <a:srgbClr val="787777"/>
                </a:solidFill>
                <a:latin typeface="Helvetica Neue"/>
              </a:rPr>
            </a:br>
            <a:r>
              <a:rPr lang="en-US" sz="1200" dirty="0">
                <a:solidFill>
                  <a:srgbClr val="787777"/>
                </a:solidFill>
                <a:latin typeface="Helvetica Neue"/>
              </a:rPr>
              <a:t>A gentle daily face wash that is formulated with superfood Elderflower, antioxidant Honeysuckle, and soothing Aloe Vera to give your skin a deep cleansing and non-drying. </a:t>
            </a:r>
            <a:br>
              <a:rPr lang="en-US" sz="1200" dirty="0">
                <a:solidFill>
                  <a:srgbClr val="787777"/>
                </a:solidFill>
                <a:latin typeface="Helvetica Neue"/>
              </a:rPr>
            </a:br>
            <a:r>
              <a:rPr lang="en-US" sz="1200" b="1" dirty="0">
                <a:solidFill>
                  <a:srgbClr val="787777"/>
                </a:solidFill>
                <a:latin typeface="Helvetica Neue"/>
              </a:rPr>
              <a:t> </a:t>
            </a:r>
            <a:br>
              <a:rPr lang="en-US" sz="1200" dirty="0">
                <a:solidFill>
                  <a:srgbClr val="787777"/>
                </a:solidFill>
                <a:latin typeface="Helvetica Neue"/>
              </a:rPr>
            </a:br>
            <a:r>
              <a:rPr lang="en-US" sz="1200" b="1" dirty="0">
                <a:solidFill>
                  <a:srgbClr val="008080"/>
                </a:solidFill>
                <a:latin typeface="Helvetica Neue"/>
              </a:rPr>
              <a:t>What it does: </a:t>
            </a:r>
            <a:br>
              <a:rPr lang="en-US" sz="1200" dirty="0">
                <a:solidFill>
                  <a:srgbClr val="787777"/>
                </a:solidFill>
                <a:latin typeface="Helvetica Neue"/>
              </a:rPr>
            </a:br>
            <a:r>
              <a:rPr lang="en-US" sz="1200" dirty="0">
                <a:solidFill>
                  <a:srgbClr val="787777"/>
                </a:solidFill>
                <a:latin typeface="Helvetica Neue"/>
              </a:rPr>
              <a:t>Elderflower has an astringent benefits which makes this face wash a unique combination of a cleanser and a toner. It foams enough that some uses it a shaving crème. </a:t>
            </a:r>
            <a:br>
              <a:rPr lang="en-US" sz="1200" dirty="0">
                <a:solidFill>
                  <a:srgbClr val="787777"/>
                </a:solidFill>
                <a:latin typeface="Helvetica Neue"/>
              </a:rPr>
            </a:br>
            <a:r>
              <a:rPr lang="en-US" sz="1200" b="1" dirty="0">
                <a:solidFill>
                  <a:srgbClr val="787777"/>
                </a:solidFill>
                <a:latin typeface="Helvetica Neue"/>
              </a:rPr>
              <a:t> </a:t>
            </a:r>
            <a:br>
              <a:rPr lang="en-US" sz="1200" dirty="0">
                <a:solidFill>
                  <a:srgbClr val="787777"/>
                </a:solidFill>
                <a:latin typeface="Helvetica Neue"/>
              </a:rPr>
            </a:br>
            <a:r>
              <a:rPr lang="en-US" sz="1200" b="1" dirty="0">
                <a:solidFill>
                  <a:srgbClr val="008080"/>
                </a:solidFill>
                <a:latin typeface="Helvetica Neue"/>
              </a:rPr>
              <a:t>Who’s it for:</a:t>
            </a:r>
            <a:br>
              <a:rPr lang="en-US" sz="1200" dirty="0">
                <a:solidFill>
                  <a:srgbClr val="787777"/>
                </a:solidFill>
                <a:latin typeface="Helvetica Neue"/>
              </a:rPr>
            </a:br>
            <a:r>
              <a:rPr lang="en-US" sz="1200" dirty="0">
                <a:solidFill>
                  <a:srgbClr val="787777"/>
                </a:solidFill>
                <a:latin typeface="Helvetica Neue"/>
              </a:rPr>
              <a:t>✔ Normal skin ✔ Oily skin ✔ Combination skin ✔ Sensitive skin</a:t>
            </a:r>
            <a:br>
              <a:rPr lang="en-US" sz="1200" dirty="0">
                <a:solidFill>
                  <a:srgbClr val="787777"/>
                </a:solidFill>
                <a:latin typeface="Helvetica Neue"/>
              </a:rPr>
            </a:br>
            <a:r>
              <a:rPr lang="en-US" sz="1200" b="1" dirty="0">
                <a:solidFill>
                  <a:srgbClr val="787777"/>
                </a:solidFill>
                <a:latin typeface="Helvetica Neue"/>
              </a:rPr>
              <a:t> </a:t>
            </a:r>
            <a:br>
              <a:rPr lang="en-US" sz="1200" dirty="0">
                <a:solidFill>
                  <a:srgbClr val="787777"/>
                </a:solidFill>
                <a:latin typeface="Helvetica Neue"/>
              </a:rPr>
            </a:br>
            <a:r>
              <a:rPr lang="en-US" sz="1200" b="1" dirty="0">
                <a:solidFill>
                  <a:srgbClr val="008080"/>
                </a:solidFill>
                <a:latin typeface="Helvetica Neue"/>
              </a:rPr>
              <a:t>How to use:</a:t>
            </a:r>
            <a:br>
              <a:rPr lang="en-US" sz="1200" dirty="0">
                <a:solidFill>
                  <a:srgbClr val="787777"/>
                </a:solidFill>
                <a:latin typeface="Helvetica Neue"/>
              </a:rPr>
            </a:br>
            <a:r>
              <a:rPr lang="en-US" sz="1200" dirty="0">
                <a:solidFill>
                  <a:srgbClr val="787777"/>
                </a:solidFill>
                <a:latin typeface="Helvetica Neue"/>
              </a:rPr>
              <a:t>Wet face with warm water. Lather a small amount in your hands and massage onto your face using a circular motion, avoiding the eye area. Rinse thoroughly with warm water. You may have to wash your face twice if you’re wearing heavier make-up..</a:t>
            </a:r>
            <a:br>
              <a:rPr lang="en-US" sz="1200" dirty="0">
                <a:solidFill>
                  <a:srgbClr val="787777"/>
                </a:solidFill>
                <a:latin typeface="Helvetica Neue"/>
              </a:rPr>
            </a:br>
            <a:r>
              <a:rPr lang="en-US" sz="1200" b="1" dirty="0">
                <a:solidFill>
                  <a:srgbClr val="008080"/>
                </a:solidFill>
                <a:latin typeface="Helvetica Neue"/>
              </a:rPr>
              <a:t> </a:t>
            </a:r>
            <a:br>
              <a:rPr lang="en-US" sz="1200" dirty="0">
                <a:solidFill>
                  <a:srgbClr val="008080"/>
                </a:solidFill>
                <a:latin typeface="Helvetica Neue"/>
              </a:rPr>
            </a:br>
            <a:r>
              <a:rPr lang="en-US" sz="1200" b="1" dirty="0">
                <a:solidFill>
                  <a:srgbClr val="008080"/>
                </a:solidFill>
                <a:latin typeface="Helvetica Neue"/>
              </a:rPr>
              <a:t>Ingredients:</a:t>
            </a:r>
            <a:br>
              <a:rPr lang="en-US" sz="1200" dirty="0">
                <a:solidFill>
                  <a:srgbClr val="787777"/>
                </a:solidFill>
                <a:latin typeface="Helvetica Neue"/>
              </a:rPr>
            </a:br>
            <a:r>
              <a:rPr lang="en-US" sz="1200" dirty="0">
                <a:solidFill>
                  <a:srgbClr val="787777"/>
                </a:solidFill>
                <a:latin typeface="Helvetica Neue"/>
              </a:rPr>
              <a:t>Aloe </a:t>
            </a:r>
            <a:r>
              <a:rPr lang="en-US" sz="1200" dirty="0" err="1">
                <a:solidFill>
                  <a:srgbClr val="787777"/>
                </a:solidFill>
                <a:latin typeface="Helvetica Neue"/>
              </a:rPr>
              <a:t>Barbadensis</a:t>
            </a:r>
            <a:r>
              <a:rPr lang="en-US" sz="1200" dirty="0">
                <a:solidFill>
                  <a:srgbClr val="787777"/>
                </a:solidFill>
                <a:latin typeface="Helvetica Neue"/>
              </a:rPr>
              <a:t> (Organic Aloe Leaf) Juice, Lauryl Glucoside, Sodium Cocoamphoacetate, Decyl Glucoside, Sambucus nigra SSP (Elderflower) Distillate, Kosher Vegetable Glycerin, Citrus paradisi (Grapefruit) essential oil, Lonicera </a:t>
            </a:r>
            <a:r>
              <a:rPr lang="en-US" sz="1200" dirty="0" err="1">
                <a:solidFill>
                  <a:srgbClr val="787777"/>
                </a:solidFill>
                <a:latin typeface="Helvetica Neue"/>
              </a:rPr>
              <a:t>caprifolium</a:t>
            </a:r>
            <a:r>
              <a:rPr lang="en-US" sz="1200" dirty="0">
                <a:solidFill>
                  <a:srgbClr val="787777"/>
                </a:solidFill>
                <a:latin typeface="Helvetica Neue"/>
              </a:rPr>
              <a:t> (Honeysuckle) flower extract, Lonicera japonica (Honeysuckle) flower extract, Hydrolyzed Quinoa Protein, Tetrasodium Glutamate Diacetate, Sodium Hyaluronate (Hyaluronic Acid), DL-Panthenol (Provitamin B5), and Citrus aurantium (Neroli) flower essential oil.</a:t>
            </a:r>
          </a:p>
          <a:p>
            <a:endParaRPr lang="en-US" sz="1200" b="1" dirty="0">
              <a:solidFill>
                <a:srgbClr val="EA9999"/>
              </a:solidFill>
              <a:latin typeface="Helvetica Neue"/>
            </a:endParaRPr>
          </a:p>
          <a:p>
            <a:r>
              <a:rPr lang="en-US" sz="1200" b="1" dirty="0">
                <a:solidFill>
                  <a:srgbClr val="008080"/>
                </a:solidFill>
                <a:latin typeface="Helvetica Neue"/>
              </a:rPr>
              <a:t>Caution: </a:t>
            </a:r>
            <a:r>
              <a:rPr lang="en-US" sz="1200" dirty="0">
                <a:solidFill>
                  <a:srgbClr val="787777"/>
                </a:solidFill>
                <a:latin typeface="Helvetica Neue"/>
              </a:rPr>
              <a:t>Discontinue use if irritation occurs or if you are allergic to the ingredients listed. For external use only.</a:t>
            </a:r>
            <a:endParaRPr lang="en-US" sz="1200" b="0" i="0" dirty="0">
              <a:solidFill>
                <a:srgbClr val="787777"/>
              </a:solidFill>
              <a:effectLst/>
              <a:latin typeface="Helvetica Neue"/>
            </a:endParaRPr>
          </a:p>
        </p:txBody>
      </p:sp>
      <p:sp>
        <p:nvSpPr>
          <p:cNvPr id="7" name="Title 1">
            <a:extLst>
              <a:ext uri="{FF2B5EF4-FFF2-40B4-BE49-F238E27FC236}">
                <a16:creationId xmlns:a16="http://schemas.microsoft.com/office/drawing/2014/main" id="{8A7F8A13-93C4-4FA9-AC72-A71585B98548}"/>
              </a:ext>
            </a:extLst>
          </p:cNvPr>
          <p:cNvSpPr txBox="1">
            <a:spLocks/>
          </p:cNvSpPr>
          <p:nvPr/>
        </p:nvSpPr>
        <p:spPr>
          <a:xfrm>
            <a:off x="405584" y="114602"/>
            <a:ext cx="5763298" cy="458787"/>
          </a:xfrm>
          <a:prstGeom prst="rect">
            <a:avLst/>
          </a:prstGeom>
        </p:spPr>
        <p:txBody>
          <a:bodyPr>
            <a:noAutofit/>
          </a:bodyPr>
          <a:lstStyle>
            <a:lvl1pPr algn="ctr" defTabSz="457200" rtl="0" eaLnBrk="1" latinLnBrk="0" hangingPunct="1">
              <a:spcBef>
                <a:spcPct val="0"/>
              </a:spcBef>
              <a:buNone/>
              <a:defRPr sz="2800" kern="1200">
                <a:solidFill>
                  <a:schemeClr val="tx1"/>
                </a:solidFill>
                <a:latin typeface="Montserrat Regular"/>
                <a:ea typeface="+mj-ea"/>
                <a:cs typeface="Montserrat Regular"/>
              </a:defRPr>
            </a:lvl1pPr>
          </a:lstStyle>
          <a:p>
            <a:pPr algn="l"/>
            <a:r>
              <a:rPr lang="en-US" sz="2200" b="1" dirty="0">
                <a:solidFill>
                  <a:srgbClr val="008080"/>
                </a:solidFill>
              </a:rPr>
              <a:t>ELDERFLOWER FACE WASH</a:t>
            </a:r>
          </a:p>
        </p:txBody>
      </p:sp>
      <p:sp>
        <p:nvSpPr>
          <p:cNvPr id="8" name="TextBox 7">
            <a:extLst>
              <a:ext uri="{FF2B5EF4-FFF2-40B4-BE49-F238E27FC236}">
                <a16:creationId xmlns:a16="http://schemas.microsoft.com/office/drawing/2014/main" id="{7A733AF7-85E8-44F0-BA7F-D77E01FD3A5F}"/>
              </a:ext>
            </a:extLst>
          </p:cNvPr>
          <p:cNvSpPr txBox="1"/>
          <p:nvPr/>
        </p:nvSpPr>
        <p:spPr>
          <a:xfrm>
            <a:off x="405584" y="531660"/>
            <a:ext cx="3328474" cy="261610"/>
          </a:xfrm>
          <a:prstGeom prst="rect">
            <a:avLst/>
          </a:prstGeom>
          <a:noFill/>
        </p:spPr>
        <p:txBody>
          <a:bodyPr wrap="square" rtlCol="0">
            <a:spAutoFit/>
          </a:bodyPr>
          <a:lstStyle/>
          <a:p>
            <a:r>
              <a:rPr lang="en-US" sz="1100" b="1" dirty="0">
                <a:latin typeface="Helvetica Neue"/>
              </a:rPr>
              <a:t>Size</a:t>
            </a:r>
            <a:r>
              <a:rPr lang="en-US" sz="1100" dirty="0">
                <a:latin typeface="Helvetica Neue"/>
              </a:rPr>
              <a:t>: </a:t>
            </a:r>
            <a:r>
              <a:rPr lang="en-US" sz="1100" dirty="0">
                <a:solidFill>
                  <a:srgbClr val="000000"/>
                </a:solidFill>
                <a:latin typeface="Helvetica Neue"/>
              </a:rPr>
              <a:t>Travel size - 30ml      Full size - 150ml</a:t>
            </a:r>
            <a:endParaRPr lang="en-US" sz="1100" dirty="0"/>
          </a:p>
        </p:txBody>
      </p:sp>
    </p:spTree>
    <p:extLst>
      <p:ext uri="{BB962C8B-B14F-4D97-AF65-F5344CB8AC3E}">
        <p14:creationId xmlns:p14="http://schemas.microsoft.com/office/powerpoint/2010/main" val="3777465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ottle&#10;&#10;Description automatically generated">
            <a:extLst>
              <a:ext uri="{FF2B5EF4-FFF2-40B4-BE49-F238E27FC236}">
                <a16:creationId xmlns:a16="http://schemas.microsoft.com/office/drawing/2014/main" id="{950A3DF1-DAA7-46AD-A1FD-AE2C0EBA0B3C}"/>
              </a:ext>
            </a:extLst>
          </p:cNvPr>
          <p:cNvPicPr>
            <a:picLocks noChangeAspect="1"/>
          </p:cNvPicPr>
          <p:nvPr/>
        </p:nvPicPr>
        <p:blipFill rotWithShape="1">
          <a:blip r:embed="rId2">
            <a:extLst>
              <a:ext uri="{28A0092B-C50C-407E-A947-70E740481C1C}">
                <a14:useLocalDpi xmlns:a14="http://schemas.microsoft.com/office/drawing/2010/main" val="0"/>
              </a:ext>
            </a:extLst>
          </a:blip>
          <a:srcRect l="34722" t="15292" r="35810" b="180"/>
          <a:stretch/>
        </p:blipFill>
        <p:spPr>
          <a:xfrm>
            <a:off x="9591432" y="2232322"/>
            <a:ext cx="2289062" cy="4385220"/>
          </a:xfrm>
          <a:prstGeom prst="rect">
            <a:avLst/>
          </a:prstGeom>
        </p:spPr>
      </p:pic>
      <p:sp>
        <p:nvSpPr>
          <p:cNvPr id="2" name="Title 1">
            <a:extLst>
              <a:ext uri="{FF2B5EF4-FFF2-40B4-BE49-F238E27FC236}">
                <a16:creationId xmlns:a16="http://schemas.microsoft.com/office/drawing/2014/main" id="{9A18F3BA-8FC4-4C3E-9347-5BD5841118BE}"/>
              </a:ext>
            </a:extLst>
          </p:cNvPr>
          <p:cNvSpPr txBox="1">
            <a:spLocks/>
          </p:cNvSpPr>
          <p:nvPr/>
        </p:nvSpPr>
        <p:spPr>
          <a:xfrm>
            <a:off x="405584" y="114602"/>
            <a:ext cx="5763298" cy="458787"/>
          </a:xfrm>
          <a:prstGeom prst="rect">
            <a:avLst/>
          </a:prstGeom>
        </p:spPr>
        <p:txBody>
          <a:bodyPr>
            <a:noAutofit/>
          </a:bodyPr>
          <a:lstStyle>
            <a:lvl1pPr algn="ctr" defTabSz="457200" rtl="0" eaLnBrk="1" latinLnBrk="0" hangingPunct="1">
              <a:spcBef>
                <a:spcPct val="0"/>
              </a:spcBef>
              <a:buNone/>
              <a:defRPr sz="2800" kern="1200">
                <a:solidFill>
                  <a:schemeClr val="tx1"/>
                </a:solidFill>
                <a:latin typeface="Montserrat Regular"/>
                <a:ea typeface="+mj-ea"/>
                <a:cs typeface="Montserrat Regular"/>
              </a:defRPr>
            </a:lvl1pPr>
          </a:lstStyle>
          <a:p>
            <a:pPr algn="l"/>
            <a:r>
              <a:rPr lang="en-US" sz="2200" b="1" dirty="0">
                <a:solidFill>
                  <a:srgbClr val="008080"/>
                </a:solidFill>
              </a:rPr>
              <a:t>ELDERFLOWER FACIAL ESSENCE</a:t>
            </a:r>
          </a:p>
        </p:txBody>
      </p:sp>
      <p:sp>
        <p:nvSpPr>
          <p:cNvPr id="3" name="TextBox 2">
            <a:extLst>
              <a:ext uri="{FF2B5EF4-FFF2-40B4-BE49-F238E27FC236}">
                <a16:creationId xmlns:a16="http://schemas.microsoft.com/office/drawing/2014/main" id="{7C01D354-B323-4EE1-84AA-F684A9E50D8F}"/>
              </a:ext>
            </a:extLst>
          </p:cNvPr>
          <p:cNvSpPr txBox="1"/>
          <p:nvPr/>
        </p:nvSpPr>
        <p:spPr>
          <a:xfrm>
            <a:off x="405584" y="531660"/>
            <a:ext cx="3328474" cy="261610"/>
          </a:xfrm>
          <a:prstGeom prst="rect">
            <a:avLst/>
          </a:prstGeom>
          <a:noFill/>
        </p:spPr>
        <p:txBody>
          <a:bodyPr wrap="square" rtlCol="0">
            <a:spAutoFit/>
          </a:bodyPr>
          <a:lstStyle/>
          <a:p>
            <a:r>
              <a:rPr lang="en-US" sz="1100" b="1" dirty="0">
                <a:latin typeface="Helvetica Neue"/>
              </a:rPr>
              <a:t>Size</a:t>
            </a:r>
            <a:r>
              <a:rPr lang="en-US" sz="1100" dirty="0">
                <a:latin typeface="Helvetica Neue"/>
              </a:rPr>
              <a:t>: </a:t>
            </a:r>
            <a:r>
              <a:rPr lang="en-US" sz="1100" dirty="0">
                <a:solidFill>
                  <a:srgbClr val="000000"/>
                </a:solidFill>
                <a:latin typeface="Helvetica Neue"/>
              </a:rPr>
              <a:t>Travel size - 30ml      Full size - 120ml</a:t>
            </a:r>
            <a:endParaRPr lang="en-US" sz="1100" dirty="0"/>
          </a:p>
        </p:txBody>
      </p:sp>
      <p:sp>
        <p:nvSpPr>
          <p:cNvPr id="4" name="TextBox 3">
            <a:extLst>
              <a:ext uri="{FF2B5EF4-FFF2-40B4-BE49-F238E27FC236}">
                <a16:creationId xmlns:a16="http://schemas.microsoft.com/office/drawing/2014/main" id="{D9F94E06-A9C6-4EDB-9CA0-AC228DBB41E9}"/>
              </a:ext>
            </a:extLst>
          </p:cNvPr>
          <p:cNvSpPr txBox="1"/>
          <p:nvPr/>
        </p:nvSpPr>
        <p:spPr>
          <a:xfrm>
            <a:off x="481209" y="1158571"/>
            <a:ext cx="6152857" cy="5047536"/>
          </a:xfrm>
          <a:prstGeom prst="rect">
            <a:avLst/>
          </a:prstGeom>
          <a:noFill/>
        </p:spPr>
        <p:txBody>
          <a:bodyPr wrap="square" rtlCol="0">
            <a:spAutoFit/>
          </a:bodyPr>
          <a:lstStyle/>
          <a:p>
            <a:pPr algn="l"/>
            <a:endParaRPr lang="en-US" sz="1400" dirty="0">
              <a:latin typeface="Helvetica Neue"/>
            </a:endParaRPr>
          </a:p>
          <a:p>
            <a:pPr marL="285750" indent="-285750" algn="l">
              <a:buFont typeface="Arial" panose="020B0604020202020204" pitchFamily="34" charset="0"/>
              <a:buChar char="•"/>
            </a:pPr>
            <a:r>
              <a:rPr lang="en-US" sz="1400" b="1" i="0" dirty="0">
                <a:solidFill>
                  <a:srgbClr val="008080"/>
                </a:solidFill>
                <a:effectLst/>
                <a:latin typeface="Helvetica Neue"/>
              </a:rPr>
              <a:t>Elderflower</a:t>
            </a:r>
            <a:r>
              <a:rPr lang="en-US" sz="1400" b="0" i="0" dirty="0">
                <a:solidFill>
                  <a:srgbClr val="008080"/>
                </a:solidFill>
                <a:effectLst/>
                <a:latin typeface="Helvetica Neue"/>
              </a:rPr>
              <a:t> </a:t>
            </a:r>
            <a:r>
              <a:rPr lang="en-US" sz="1400" b="0" i="0" dirty="0">
                <a:solidFill>
                  <a:schemeClr val="tx1">
                    <a:lumMod val="50000"/>
                    <a:lumOff val="50000"/>
                  </a:schemeClr>
                </a:solidFill>
                <a:effectLst/>
                <a:latin typeface="Helvetica Neue"/>
              </a:rPr>
              <a:t>and berry are mildly astringent so are helpful in refining the complexion. The astringent properties cause the skin to tighten, reducing the size and appearance of pores. The reduction of pores in the skin to a healthy size has the benefit of making the skin look and feel smoother and fresh.</a:t>
            </a:r>
          </a:p>
          <a:p>
            <a:pPr marL="285750" indent="-285750" algn="l">
              <a:buFont typeface="Arial" panose="020B0604020202020204" pitchFamily="34" charset="0"/>
              <a:buChar char="•"/>
            </a:pPr>
            <a:endParaRPr lang="en-US" sz="1400" b="0" i="0" dirty="0">
              <a:solidFill>
                <a:schemeClr val="tx1">
                  <a:lumMod val="50000"/>
                  <a:lumOff val="50000"/>
                </a:schemeClr>
              </a:solidFill>
              <a:effectLst/>
              <a:latin typeface="Helvetica Neue"/>
            </a:endParaRPr>
          </a:p>
          <a:p>
            <a:pPr marL="285750" indent="-285750" algn="l">
              <a:buFont typeface="Arial" panose="020B0604020202020204" pitchFamily="34" charset="0"/>
              <a:buChar char="•"/>
            </a:pPr>
            <a:r>
              <a:rPr lang="en-US" sz="1400" b="1" i="0" dirty="0">
                <a:solidFill>
                  <a:srgbClr val="008080"/>
                </a:solidFill>
                <a:effectLst/>
                <a:latin typeface="Helvetica Neue"/>
              </a:rPr>
              <a:t>Aloe Vera: </a:t>
            </a:r>
            <a:r>
              <a:rPr lang="en-US" sz="1400" b="0" i="0" dirty="0">
                <a:solidFill>
                  <a:schemeClr val="tx1">
                    <a:lumMod val="50000"/>
                    <a:lumOff val="50000"/>
                  </a:schemeClr>
                </a:solidFill>
                <a:effectLst/>
                <a:latin typeface="Helvetica Neue"/>
              </a:rPr>
              <a:t>Acts a great moisturizer that helps treat sunburns and acne while also fighting signs of aging.</a:t>
            </a:r>
          </a:p>
          <a:p>
            <a:pPr marL="285750" indent="-285750" algn="l">
              <a:buFont typeface="Arial" panose="020B0604020202020204" pitchFamily="34" charset="0"/>
              <a:buChar char="•"/>
            </a:pPr>
            <a:endParaRPr lang="en-US" sz="1400" b="0" i="0" dirty="0">
              <a:solidFill>
                <a:schemeClr val="tx1">
                  <a:lumMod val="50000"/>
                  <a:lumOff val="50000"/>
                </a:schemeClr>
              </a:solidFill>
              <a:effectLst/>
              <a:latin typeface="Helvetica Neue"/>
            </a:endParaRPr>
          </a:p>
          <a:p>
            <a:pPr marL="285750" indent="-285750" algn="l">
              <a:buFont typeface="Arial" panose="020B0604020202020204" pitchFamily="34" charset="0"/>
              <a:buChar char="•"/>
            </a:pPr>
            <a:r>
              <a:rPr lang="en-US" sz="1400" b="1" i="0" dirty="0">
                <a:solidFill>
                  <a:srgbClr val="008080"/>
                </a:solidFill>
                <a:effectLst/>
                <a:latin typeface="Helvetica Neue"/>
              </a:rPr>
              <a:t>Rosehip: </a:t>
            </a:r>
            <a:r>
              <a:rPr lang="en-US" sz="1400" b="0" i="0" dirty="0">
                <a:solidFill>
                  <a:schemeClr val="tx1">
                    <a:lumMod val="50000"/>
                    <a:lumOff val="50000"/>
                  </a:schemeClr>
                </a:solidFill>
                <a:effectLst/>
                <a:latin typeface="Helvetica Neue"/>
              </a:rPr>
              <a:t>Rich in vitamins E and C and essential fatty acids, which helps to boost collagen production to minimize wrinkles and fine lines.</a:t>
            </a:r>
          </a:p>
          <a:p>
            <a:pPr marL="285750" indent="-285750" algn="l">
              <a:buFont typeface="Arial" panose="020B0604020202020204" pitchFamily="34" charset="0"/>
              <a:buChar char="•"/>
            </a:pPr>
            <a:endParaRPr lang="en-US" sz="1400" b="0" i="0" dirty="0">
              <a:solidFill>
                <a:schemeClr val="tx1">
                  <a:lumMod val="50000"/>
                  <a:lumOff val="50000"/>
                </a:schemeClr>
              </a:solidFill>
              <a:effectLst/>
              <a:latin typeface="Helvetica Neue"/>
            </a:endParaRPr>
          </a:p>
          <a:p>
            <a:pPr marL="285750" indent="-285750" algn="l">
              <a:buFont typeface="Arial" panose="020B0604020202020204" pitchFamily="34" charset="0"/>
              <a:buChar char="•"/>
            </a:pPr>
            <a:r>
              <a:rPr lang="en-US" sz="1400" b="1" i="0" dirty="0">
                <a:solidFill>
                  <a:srgbClr val="008080"/>
                </a:solidFill>
                <a:effectLst/>
                <a:latin typeface="Helvetica Neue"/>
              </a:rPr>
              <a:t>Honeysuckle: </a:t>
            </a:r>
            <a:r>
              <a:rPr lang="en-US" sz="1400" b="0" i="0" dirty="0">
                <a:solidFill>
                  <a:schemeClr val="tx1">
                    <a:lumMod val="50000"/>
                    <a:lumOff val="50000"/>
                  </a:schemeClr>
                </a:solidFill>
                <a:effectLst/>
                <a:latin typeface="Helvetica Neue"/>
              </a:rPr>
              <a:t>Japanese honeysuckle has antiseptic and anti-inflammatory properties, helps reduces skin irritation that can cause redness, sensitivity, and acne-prone skin. It’s also a natural preservative. </a:t>
            </a:r>
          </a:p>
          <a:p>
            <a:pPr marL="285750" indent="-285750" algn="l">
              <a:buFont typeface="Arial" panose="020B0604020202020204" pitchFamily="34" charset="0"/>
              <a:buChar char="•"/>
            </a:pPr>
            <a:endParaRPr lang="en-US" sz="1400" b="0" i="0" dirty="0">
              <a:solidFill>
                <a:schemeClr val="tx1">
                  <a:lumMod val="50000"/>
                  <a:lumOff val="50000"/>
                </a:schemeClr>
              </a:solidFill>
              <a:effectLst/>
              <a:latin typeface="Helvetica Neue"/>
            </a:endParaRPr>
          </a:p>
          <a:p>
            <a:pPr marL="285750" indent="-285750" algn="l">
              <a:buFont typeface="Arial" panose="020B0604020202020204" pitchFamily="34" charset="0"/>
              <a:buChar char="•"/>
            </a:pPr>
            <a:r>
              <a:rPr lang="en-US" sz="1400" b="1" i="0" dirty="0">
                <a:solidFill>
                  <a:srgbClr val="008080"/>
                </a:solidFill>
                <a:effectLst/>
                <a:latin typeface="Helvetica Neue"/>
              </a:rPr>
              <a:t>Hyaluronic Acid: </a:t>
            </a:r>
            <a:r>
              <a:rPr lang="en-US" sz="1400" b="0" i="0" dirty="0">
                <a:solidFill>
                  <a:schemeClr val="tx1">
                    <a:lumMod val="50000"/>
                    <a:lumOff val="50000"/>
                  </a:schemeClr>
                </a:solidFill>
                <a:effectLst/>
                <a:latin typeface="Helvetica Neue"/>
              </a:rPr>
              <a:t>Increase skin moisture, reduce the appearance of fine lines and wrinkles, and plump skin.</a:t>
            </a:r>
          </a:p>
          <a:p>
            <a:pPr marL="285750" indent="-285750" algn="l">
              <a:buFont typeface="Arial" panose="020B0604020202020204" pitchFamily="34" charset="0"/>
              <a:buChar char="•"/>
            </a:pPr>
            <a:endParaRPr lang="en-US" sz="1400" b="0" i="0" dirty="0">
              <a:solidFill>
                <a:srgbClr val="008080"/>
              </a:solidFill>
              <a:effectLst/>
              <a:latin typeface="Helvetica Neue"/>
            </a:endParaRPr>
          </a:p>
          <a:p>
            <a:pPr marL="285750" indent="-285750" algn="l">
              <a:buFont typeface="Arial" panose="020B0604020202020204" pitchFamily="34" charset="0"/>
              <a:buChar char="•"/>
            </a:pPr>
            <a:r>
              <a:rPr lang="en-US" sz="1400" b="1" i="0" dirty="0">
                <a:solidFill>
                  <a:srgbClr val="008080"/>
                </a:solidFill>
                <a:effectLst/>
                <a:latin typeface="Helvetica Neue"/>
              </a:rPr>
              <a:t>Hemp Seed Oil:</a:t>
            </a:r>
            <a:r>
              <a:rPr lang="en-US" sz="1400" b="0" i="0" dirty="0">
                <a:solidFill>
                  <a:srgbClr val="008080"/>
                </a:solidFill>
                <a:effectLst/>
                <a:latin typeface="Helvetica Neue"/>
              </a:rPr>
              <a:t> </a:t>
            </a:r>
            <a:r>
              <a:rPr lang="en-US" sz="1400" b="0" i="0" dirty="0">
                <a:solidFill>
                  <a:schemeClr val="tx1">
                    <a:lumMod val="50000"/>
                    <a:lumOff val="50000"/>
                  </a:schemeClr>
                </a:solidFill>
                <a:effectLst/>
                <a:latin typeface="Helvetica Neue"/>
              </a:rPr>
              <a:t>Anti-inflammatory properties and antioxidants to boost cell health and repair damaged skin.</a:t>
            </a:r>
          </a:p>
        </p:txBody>
      </p:sp>
      <p:sp>
        <p:nvSpPr>
          <p:cNvPr id="8" name="TextBox 7">
            <a:extLst>
              <a:ext uri="{FF2B5EF4-FFF2-40B4-BE49-F238E27FC236}">
                <a16:creationId xmlns:a16="http://schemas.microsoft.com/office/drawing/2014/main" id="{988AA18B-321B-44B1-ADDD-122A3E71B609}"/>
              </a:ext>
            </a:extLst>
          </p:cNvPr>
          <p:cNvSpPr txBox="1"/>
          <p:nvPr/>
        </p:nvSpPr>
        <p:spPr>
          <a:xfrm>
            <a:off x="7046903" y="1298316"/>
            <a:ext cx="3348342" cy="3046988"/>
          </a:xfrm>
          <a:prstGeom prst="rect">
            <a:avLst/>
          </a:prstGeom>
          <a:noFill/>
        </p:spPr>
        <p:txBody>
          <a:bodyPr wrap="square" rtlCol="0">
            <a:spAutoFit/>
          </a:bodyPr>
          <a:lstStyle/>
          <a:p>
            <a:r>
              <a:rPr lang="en-US" sz="1600" i="1" dirty="0">
                <a:solidFill>
                  <a:srgbClr val="008080"/>
                </a:solidFill>
              </a:rPr>
              <a:t>“This milky facial essence is perfect for all skin types. If you have oily/acne skin you can use this essence alone as it hydrates without leaving a film on the skin. It is also great for after shaving, itchy scalp, skin rash and sunburn. I love mixing it with the Green Enzyme Mask powder. The natural citrus aroma makes you want to take a bath in it. You will love what it can do for your skin.”			             ~Julie</a:t>
            </a:r>
          </a:p>
        </p:txBody>
      </p:sp>
      <p:sp>
        <p:nvSpPr>
          <p:cNvPr id="10" name="TextBox 9">
            <a:extLst>
              <a:ext uri="{FF2B5EF4-FFF2-40B4-BE49-F238E27FC236}">
                <a16:creationId xmlns:a16="http://schemas.microsoft.com/office/drawing/2014/main" id="{63A5CCAB-8ABC-44FA-B5D7-2DF503191E8F}"/>
              </a:ext>
            </a:extLst>
          </p:cNvPr>
          <p:cNvSpPr txBox="1"/>
          <p:nvPr/>
        </p:nvSpPr>
        <p:spPr>
          <a:xfrm>
            <a:off x="7046903" y="5454354"/>
            <a:ext cx="2957366" cy="677108"/>
          </a:xfrm>
          <a:prstGeom prst="rect">
            <a:avLst/>
          </a:prstGeom>
          <a:solidFill>
            <a:srgbClr val="008080"/>
          </a:solidFill>
        </p:spPr>
        <p:txBody>
          <a:bodyPr wrap="square" rtlCol="0">
            <a:spAutoFit/>
          </a:bodyPr>
          <a:lstStyle/>
          <a:p>
            <a:pPr algn="ctr"/>
            <a:endParaRPr lang="en-US" sz="1000" dirty="0">
              <a:solidFill>
                <a:schemeClr val="bg1"/>
              </a:solidFill>
              <a:latin typeface="Montserrat" panose="00000500000000000000" pitchFamily="50" charset="0"/>
            </a:endParaRPr>
          </a:p>
          <a:p>
            <a:pPr algn="ctr"/>
            <a:r>
              <a:rPr lang="en-US" dirty="0">
                <a:solidFill>
                  <a:schemeClr val="bg1"/>
                </a:solidFill>
                <a:latin typeface="Montserrat" panose="00000500000000000000" pitchFamily="50" charset="0"/>
              </a:rPr>
              <a:t>Powerful Ingredients</a:t>
            </a:r>
          </a:p>
          <a:p>
            <a:pPr algn="ctr"/>
            <a:endParaRPr lang="en-US" sz="1000" dirty="0">
              <a:solidFill>
                <a:schemeClr val="bg1"/>
              </a:solidFill>
              <a:latin typeface="Montserrat" panose="00000500000000000000" pitchFamily="50" charset="0"/>
            </a:endParaRPr>
          </a:p>
        </p:txBody>
      </p:sp>
    </p:spTree>
    <p:extLst>
      <p:ext uri="{BB962C8B-B14F-4D97-AF65-F5344CB8AC3E}">
        <p14:creationId xmlns:p14="http://schemas.microsoft.com/office/powerpoint/2010/main" val="505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1B5545-5548-418B-81E4-F677667BE746}"/>
              </a:ext>
            </a:extLst>
          </p:cNvPr>
          <p:cNvSpPr/>
          <p:nvPr/>
        </p:nvSpPr>
        <p:spPr>
          <a:xfrm>
            <a:off x="374242" y="1350711"/>
            <a:ext cx="11443516" cy="4524315"/>
          </a:xfrm>
          <a:prstGeom prst="rect">
            <a:avLst/>
          </a:prstGeom>
        </p:spPr>
        <p:txBody>
          <a:bodyPr wrap="square">
            <a:spAutoFit/>
          </a:bodyPr>
          <a:lstStyle/>
          <a:p>
            <a:r>
              <a:rPr lang="en-US" sz="1200" dirty="0">
                <a:solidFill>
                  <a:srgbClr val="787777"/>
                </a:solidFill>
                <a:latin typeface="Helvetica Neue"/>
              </a:rPr>
              <a:t>A luxurious elixir for the skin.</a:t>
            </a:r>
            <a:br>
              <a:rPr lang="en-US" sz="1200" dirty="0">
                <a:solidFill>
                  <a:srgbClr val="787777"/>
                </a:solidFill>
                <a:latin typeface="Helvetica Neue"/>
              </a:rPr>
            </a:br>
            <a:r>
              <a:rPr lang="en-US" sz="1200" dirty="0">
                <a:solidFill>
                  <a:srgbClr val="787777"/>
                </a:solidFill>
                <a:latin typeface="Helvetica Neue"/>
              </a:rPr>
              <a:t> </a:t>
            </a:r>
            <a:br>
              <a:rPr lang="en-US" sz="1200" dirty="0">
                <a:solidFill>
                  <a:srgbClr val="787777"/>
                </a:solidFill>
                <a:latin typeface="Helvetica Neue"/>
              </a:rPr>
            </a:br>
            <a:r>
              <a:rPr lang="en-US" sz="1200" b="1" dirty="0">
                <a:solidFill>
                  <a:srgbClr val="008080"/>
                </a:solidFill>
                <a:latin typeface="Helvetica Neue"/>
              </a:rPr>
              <a:t>What it is:</a:t>
            </a:r>
            <a:br>
              <a:rPr lang="en-US" sz="1200" dirty="0">
                <a:solidFill>
                  <a:srgbClr val="787777"/>
                </a:solidFill>
                <a:latin typeface="Helvetica Neue"/>
              </a:rPr>
            </a:br>
            <a:r>
              <a:rPr lang="en-US" sz="1200" dirty="0">
                <a:solidFill>
                  <a:srgbClr val="787777"/>
                </a:solidFill>
                <a:latin typeface="Helvetica Neue"/>
              </a:rPr>
              <a:t>The Elderflower Facial Essence is lightweight and easily absorbed into the skin. Packed with superfood and antioxidant formulas to soothe skin irritation, hydrates superficial dehydrated skin, and combat the signs of aging.</a:t>
            </a:r>
            <a:br>
              <a:rPr lang="en-US" sz="1200" dirty="0">
                <a:solidFill>
                  <a:srgbClr val="787777"/>
                </a:solidFill>
                <a:latin typeface="Helvetica Neue"/>
              </a:rPr>
            </a:br>
            <a:r>
              <a:rPr lang="en-US" sz="1200" b="1" dirty="0">
                <a:solidFill>
                  <a:srgbClr val="787777"/>
                </a:solidFill>
                <a:latin typeface="Helvetica Neue"/>
              </a:rPr>
              <a:t> </a:t>
            </a:r>
            <a:br>
              <a:rPr lang="en-US" sz="1200" dirty="0">
                <a:solidFill>
                  <a:srgbClr val="787777"/>
                </a:solidFill>
                <a:latin typeface="Helvetica Neue"/>
              </a:rPr>
            </a:br>
            <a:r>
              <a:rPr lang="en-US" sz="1200" b="1" dirty="0">
                <a:solidFill>
                  <a:srgbClr val="008080"/>
                </a:solidFill>
                <a:latin typeface="Helvetica Neue"/>
              </a:rPr>
              <a:t>What it does: </a:t>
            </a:r>
            <a:br>
              <a:rPr lang="en-US" sz="1200" dirty="0">
                <a:solidFill>
                  <a:srgbClr val="787777"/>
                </a:solidFill>
                <a:latin typeface="Helvetica Neue"/>
              </a:rPr>
            </a:br>
            <a:r>
              <a:rPr lang="en-US" sz="1200" dirty="0">
                <a:solidFill>
                  <a:srgbClr val="787777"/>
                </a:solidFill>
                <a:latin typeface="Helvetica Neue"/>
              </a:rPr>
              <a:t>The low molecular structure of this essence helps to bring all the ingredients deep down into the skin to strengthen and rejuvenate the cells. The ingredients also include 150mg of CBD Seed Extracts for anti-inflammatory and anti-aging benefits.</a:t>
            </a:r>
            <a:br>
              <a:rPr lang="en-US" sz="1200" dirty="0">
                <a:solidFill>
                  <a:srgbClr val="787777"/>
                </a:solidFill>
                <a:latin typeface="Helvetica Neue"/>
              </a:rPr>
            </a:br>
            <a:r>
              <a:rPr lang="en-US" sz="1200" b="1" dirty="0">
                <a:solidFill>
                  <a:srgbClr val="787777"/>
                </a:solidFill>
                <a:latin typeface="Helvetica Neue"/>
              </a:rPr>
              <a:t> </a:t>
            </a:r>
            <a:br>
              <a:rPr lang="en-US" sz="1200" dirty="0">
                <a:solidFill>
                  <a:srgbClr val="787777"/>
                </a:solidFill>
                <a:latin typeface="Helvetica Neue"/>
              </a:rPr>
            </a:br>
            <a:r>
              <a:rPr lang="en-US" sz="1200" b="1" dirty="0">
                <a:solidFill>
                  <a:srgbClr val="008080"/>
                </a:solidFill>
                <a:latin typeface="Helvetica Neue"/>
              </a:rPr>
              <a:t>Who’s it for:</a:t>
            </a:r>
            <a:br>
              <a:rPr lang="en-US" sz="1200" dirty="0">
                <a:solidFill>
                  <a:srgbClr val="787777"/>
                </a:solidFill>
                <a:latin typeface="Helvetica Neue"/>
              </a:rPr>
            </a:br>
            <a:r>
              <a:rPr lang="en-US" sz="1200" dirty="0">
                <a:solidFill>
                  <a:srgbClr val="787777"/>
                </a:solidFill>
                <a:latin typeface="Helvetica Neue"/>
              </a:rPr>
              <a:t>✔ Normal skin ✔ Oily skin ✔ Combination skin ✔ Sensitive skin</a:t>
            </a:r>
            <a:br>
              <a:rPr lang="en-US" sz="1200" dirty="0">
                <a:solidFill>
                  <a:srgbClr val="787777"/>
                </a:solidFill>
                <a:latin typeface="Helvetica Neue"/>
              </a:rPr>
            </a:br>
            <a:r>
              <a:rPr lang="en-US" sz="1200" b="1" dirty="0">
                <a:solidFill>
                  <a:srgbClr val="787777"/>
                </a:solidFill>
                <a:latin typeface="Helvetica Neue"/>
              </a:rPr>
              <a:t> </a:t>
            </a:r>
            <a:br>
              <a:rPr lang="en-US" sz="1200" dirty="0">
                <a:solidFill>
                  <a:srgbClr val="787777"/>
                </a:solidFill>
                <a:latin typeface="Helvetica Neue"/>
              </a:rPr>
            </a:br>
            <a:r>
              <a:rPr lang="en-US" sz="1200" b="1" dirty="0">
                <a:solidFill>
                  <a:srgbClr val="008080"/>
                </a:solidFill>
                <a:latin typeface="Helvetica Neue"/>
              </a:rPr>
              <a:t>How to use:</a:t>
            </a:r>
            <a:br>
              <a:rPr lang="en-US" sz="1200" dirty="0">
                <a:solidFill>
                  <a:srgbClr val="787777"/>
                </a:solidFill>
                <a:latin typeface="Helvetica Neue"/>
              </a:rPr>
            </a:br>
            <a:r>
              <a:rPr lang="en-US" sz="1200" dirty="0">
                <a:solidFill>
                  <a:srgbClr val="787777"/>
                </a:solidFill>
                <a:latin typeface="Helvetica Neue"/>
              </a:rPr>
              <a:t>After cleansing, shake and pour 1-2 pump of the essence into hand, then gently pat over face and neck. Follow with a serum and creme.</a:t>
            </a:r>
            <a:br>
              <a:rPr lang="en-US" sz="1200" dirty="0">
                <a:solidFill>
                  <a:srgbClr val="787777"/>
                </a:solidFill>
                <a:latin typeface="Helvetica Neue"/>
              </a:rPr>
            </a:br>
            <a:r>
              <a:rPr lang="en-US" sz="1200" b="1" dirty="0">
                <a:solidFill>
                  <a:srgbClr val="787777"/>
                </a:solidFill>
                <a:latin typeface="Helvetica Neue"/>
              </a:rPr>
              <a:t> </a:t>
            </a:r>
            <a:br>
              <a:rPr lang="en-US" sz="1200" dirty="0">
                <a:solidFill>
                  <a:srgbClr val="787777"/>
                </a:solidFill>
                <a:latin typeface="Helvetica Neue"/>
              </a:rPr>
            </a:br>
            <a:r>
              <a:rPr lang="en-US" sz="1200" b="1" dirty="0">
                <a:solidFill>
                  <a:srgbClr val="008080"/>
                </a:solidFill>
                <a:latin typeface="Helvetica Neue"/>
              </a:rPr>
              <a:t> </a:t>
            </a:r>
            <a:br>
              <a:rPr lang="en-US" sz="1200" dirty="0">
                <a:solidFill>
                  <a:srgbClr val="008080"/>
                </a:solidFill>
                <a:latin typeface="Helvetica Neue"/>
              </a:rPr>
            </a:br>
            <a:r>
              <a:rPr lang="en-US" sz="1200" b="1" dirty="0">
                <a:solidFill>
                  <a:srgbClr val="008080"/>
                </a:solidFill>
                <a:latin typeface="Helvetica Neue"/>
              </a:rPr>
              <a:t>Ingredients:</a:t>
            </a:r>
            <a:br>
              <a:rPr lang="en-US" sz="1200" dirty="0">
                <a:solidFill>
                  <a:srgbClr val="787777"/>
                </a:solidFill>
                <a:latin typeface="Helvetica Neue"/>
              </a:rPr>
            </a:br>
            <a:r>
              <a:rPr lang="en-US" sz="1200" dirty="0">
                <a:solidFill>
                  <a:srgbClr val="787777"/>
                </a:solidFill>
                <a:latin typeface="Helvetica Neue"/>
              </a:rPr>
              <a:t>Aloe </a:t>
            </a:r>
            <a:r>
              <a:rPr lang="en-US" sz="1200" dirty="0" err="1">
                <a:solidFill>
                  <a:srgbClr val="787777"/>
                </a:solidFill>
                <a:latin typeface="Helvetica Neue"/>
              </a:rPr>
              <a:t>Barbadensis</a:t>
            </a:r>
            <a:r>
              <a:rPr lang="en-US" sz="1200" dirty="0">
                <a:solidFill>
                  <a:srgbClr val="787777"/>
                </a:solidFill>
                <a:latin typeface="Helvetica Neue"/>
              </a:rPr>
              <a:t> (Organic Aloe Leaf) Juice, Sambucus nigra SSP (Elderflower) Distillate, Sodium </a:t>
            </a:r>
            <a:r>
              <a:rPr lang="en-US" sz="1200" dirty="0" err="1">
                <a:solidFill>
                  <a:srgbClr val="787777"/>
                </a:solidFill>
                <a:latin typeface="Helvetica Neue"/>
              </a:rPr>
              <a:t>sunflowerseedate</a:t>
            </a:r>
            <a:r>
              <a:rPr lang="en-US" sz="1200" dirty="0">
                <a:solidFill>
                  <a:srgbClr val="787777"/>
                </a:solidFill>
                <a:latin typeface="Helvetica Neue"/>
              </a:rPr>
              <a:t>, Kosher Vegetable Glycerin, Rosa canina (refined Rosehip) Seed Oil, Lonicera </a:t>
            </a:r>
            <a:r>
              <a:rPr lang="en-US" sz="1200" dirty="0" err="1">
                <a:solidFill>
                  <a:srgbClr val="787777"/>
                </a:solidFill>
                <a:latin typeface="Helvetica Neue"/>
              </a:rPr>
              <a:t>Caprifolium</a:t>
            </a:r>
            <a:r>
              <a:rPr lang="en-US" sz="1200" dirty="0">
                <a:solidFill>
                  <a:srgbClr val="787777"/>
                </a:solidFill>
                <a:latin typeface="Helvetica Neue"/>
              </a:rPr>
              <a:t> (Honeysuckle) flower extract, Lonicera Japonica (Honeysuckle) flower extract, Organic Grape Alcohol (and) Sambucus nigra (Elderberry) Extract, Tetrasodium Glutamate Diacetate, Sodium </a:t>
            </a:r>
            <a:r>
              <a:rPr lang="en-US" sz="1200" dirty="0" err="1">
                <a:solidFill>
                  <a:srgbClr val="787777"/>
                </a:solidFill>
                <a:latin typeface="Helvetica Neue"/>
              </a:rPr>
              <a:t>Hyalurate</a:t>
            </a:r>
            <a:r>
              <a:rPr lang="en-US" sz="1200" dirty="0">
                <a:solidFill>
                  <a:srgbClr val="787777"/>
                </a:solidFill>
                <a:latin typeface="Helvetica Neue"/>
              </a:rPr>
              <a:t> (Hyaluronic Acid), Hemp Seed Oil, Dimethylaminoethanol Bitartrate (DMAE), Essential oils of Citrus paradisi (Grapefruit) and Citrus aurantium (Neroli) flower.</a:t>
            </a:r>
          </a:p>
          <a:p>
            <a:endParaRPr lang="en-US" sz="1200" b="1" dirty="0">
              <a:solidFill>
                <a:srgbClr val="EA9999"/>
              </a:solidFill>
              <a:latin typeface="Helvetica Neue"/>
            </a:endParaRPr>
          </a:p>
          <a:p>
            <a:r>
              <a:rPr lang="en-US" sz="1200" b="1" dirty="0">
                <a:solidFill>
                  <a:srgbClr val="008080"/>
                </a:solidFill>
                <a:latin typeface="Helvetica Neue"/>
              </a:rPr>
              <a:t>Caution: </a:t>
            </a:r>
            <a:r>
              <a:rPr lang="en-US" sz="1200" dirty="0">
                <a:solidFill>
                  <a:srgbClr val="787777"/>
                </a:solidFill>
                <a:latin typeface="Helvetica Neue"/>
              </a:rPr>
              <a:t>Discontinue use if irritation occurs or if you are allergic to the ingredients listed. For external use only.</a:t>
            </a:r>
            <a:endParaRPr lang="en-US" sz="1200" b="0" i="0" dirty="0">
              <a:solidFill>
                <a:srgbClr val="787777"/>
              </a:solidFill>
              <a:effectLst/>
              <a:latin typeface="Helvetica Neue"/>
            </a:endParaRPr>
          </a:p>
        </p:txBody>
      </p:sp>
      <p:sp>
        <p:nvSpPr>
          <p:cNvPr id="5" name="Title 1">
            <a:extLst>
              <a:ext uri="{FF2B5EF4-FFF2-40B4-BE49-F238E27FC236}">
                <a16:creationId xmlns:a16="http://schemas.microsoft.com/office/drawing/2014/main" id="{3F15E74F-7B10-4794-BBD4-BA7EBDDACFC3}"/>
              </a:ext>
            </a:extLst>
          </p:cNvPr>
          <p:cNvSpPr txBox="1">
            <a:spLocks/>
          </p:cNvSpPr>
          <p:nvPr/>
        </p:nvSpPr>
        <p:spPr>
          <a:xfrm>
            <a:off x="405583" y="114602"/>
            <a:ext cx="6685681" cy="458787"/>
          </a:xfrm>
          <a:prstGeom prst="rect">
            <a:avLst/>
          </a:prstGeom>
        </p:spPr>
        <p:txBody>
          <a:bodyPr>
            <a:noAutofit/>
          </a:bodyPr>
          <a:lstStyle>
            <a:lvl1pPr algn="ctr" defTabSz="457200" rtl="0" eaLnBrk="1" latinLnBrk="0" hangingPunct="1">
              <a:spcBef>
                <a:spcPct val="0"/>
              </a:spcBef>
              <a:buNone/>
              <a:defRPr sz="2800" kern="1200">
                <a:solidFill>
                  <a:schemeClr val="tx1"/>
                </a:solidFill>
                <a:latin typeface="Montserrat Regular"/>
                <a:ea typeface="+mj-ea"/>
                <a:cs typeface="Montserrat Regular"/>
              </a:defRPr>
            </a:lvl1pPr>
          </a:lstStyle>
          <a:p>
            <a:pPr algn="l"/>
            <a:r>
              <a:rPr lang="en-US" sz="2200" b="1" dirty="0">
                <a:solidFill>
                  <a:srgbClr val="008080"/>
                </a:solidFill>
              </a:rPr>
              <a:t>ELDERFLOWER FACIAL ESSENCE with CBD</a:t>
            </a:r>
          </a:p>
        </p:txBody>
      </p:sp>
      <p:sp>
        <p:nvSpPr>
          <p:cNvPr id="6" name="TextBox 5">
            <a:extLst>
              <a:ext uri="{FF2B5EF4-FFF2-40B4-BE49-F238E27FC236}">
                <a16:creationId xmlns:a16="http://schemas.microsoft.com/office/drawing/2014/main" id="{9F28174B-E22F-4655-8784-971149CDDB8B}"/>
              </a:ext>
            </a:extLst>
          </p:cNvPr>
          <p:cNvSpPr txBox="1"/>
          <p:nvPr/>
        </p:nvSpPr>
        <p:spPr>
          <a:xfrm>
            <a:off x="405584" y="531660"/>
            <a:ext cx="3328474" cy="261610"/>
          </a:xfrm>
          <a:prstGeom prst="rect">
            <a:avLst/>
          </a:prstGeom>
          <a:noFill/>
        </p:spPr>
        <p:txBody>
          <a:bodyPr wrap="square" rtlCol="0">
            <a:spAutoFit/>
          </a:bodyPr>
          <a:lstStyle/>
          <a:p>
            <a:r>
              <a:rPr lang="en-US" sz="1100" b="1" dirty="0">
                <a:latin typeface="Helvetica Neue"/>
              </a:rPr>
              <a:t>Size</a:t>
            </a:r>
            <a:r>
              <a:rPr lang="en-US" sz="1100" dirty="0">
                <a:latin typeface="Helvetica Neue"/>
              </a:rPr>
              <a:t>: </a:t>
            </a:r>
            <a:r>
              <a:rPr lang="en-US" sz="1100" dirty="0">
                <a:solidFill>
                  <a:srgbClr val="000000"/>
                </a:solidFill>
                <a:latin typeface="Helvetica Neue"/>
              </a:rPr>
              <a:t>Travel size - 30ml      Full size - 120ml</a:t>
            </a:r>
            <a:endParaRPr lang="en-US" sz="1100" dirty="0"/>
          </a:p>
        </p:txBody>
      </p:sp>
    </p:spTree>
    <p:extLst>
      <p:ext uri="{BB962C8B-B14F-4D97-AF65-F5344CB8AC3E}">
        <p14:creationId xmlns:p14="http://schemas.microsoft.com/office/powerpoint/2010/main" val="3202231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toiletry&#10;&#10;Description automatically generated">
            <a:extLst>
              <a:ext uri="{FF2B5EF4-FFF2-40B4-BE49-F238E27FC236}">
                <a16:creationId xmlns:a16="http://schemas.microsoft.com/office/drawing/2014/main" id="{728FCFB6-3EB5-49EC-B9CD-DDDC4A0BCB1B}"/>
              </a:ext>
            </a:extLst>
          </p:cNvPr>
          <p:cNvPicPr>
            <a:picLocks noChangeAspect="1"/>
          </p:cNvPicPr>
          <p:nvPr/>
        </p:nvPicPr>
        <p:blipFill rotWithShape="1">
          <a:blip r:embed="rId2">
            <a:extLst>
              <a:ext uri="{28A0092B-C50C-407E-A947-70E740481C1C}">
                <a14:useLocalDpi xmlns:a14="http://schemas.microsoft.com/office/drawing/2010/main" val="0"/>
              </a:ext>
            </a:extLst>
          </a:blip>
          <a:srcRect l="32121" t="29026" r="31721" b="20551"/>
          <a:stretch/>
        </p:blipFill>
        <p:spPr>
          <a:xfrm>
            <a:off x="8466268" y="3615237"/>
            <a:ext cx="2735295" cy="2542969"/>
          </a:xfrm>
          <a:prstGeom prst="rect">
            <a:avLst/>
          </a:prstGeom>
        </p:spPr>
      </p:pic>
      <p:sp>
        <p:nvSpPr>
          <p:cNvPr id="2" name="Title 1">
            <a:extLst>
              <a:ext uri="{FF2B5EF4-FFF2-40B4-BE49-F238E27FC236}">
                <a16:creationId xmlns:a16="http://schemas.microsoft.com/office/drawing/2014/main" id="{9A18F3BA-8FC4-4C3E-9347-5BD5841118BE}"/>
              </a:ext>
            </a:extLst>
          </p:cNvPr>
          <p:cNvSpPr txBox="1">
            <a:spLocks/>
          </p:cNvSpPr>
          <p:nvPr/>
        </p:nvSpPr>
        <p:spPr>
          <a:xfrm>
            <a:off x="428625" y="221975"/>
            <a:ext cx="5763298" cy="458787"/>
          </a:xfrm>
          <a:prstGeom prst="rect">
            <a:avLst/>
          </a:prstGeom>
        </p:spPr>
        <p:txBody>
          <a:bodyPr>
            <a:noAutofit/>
          </a:bodyPr>
          <a:lstStyle>
            <a:lvl1pPr algn="ctr" defTabSz="457200" rtl="0" eaLnBrk="1" latinLnBrk="0" hangingPunct="1">
              <a:spcBef>
                <a:spcPct val="0"/>
              </a:spcBef>
              <a:buNone/>
              <a:defRPr sz="2800" kern="1200">
                <a:solidFill>
                  <a:schemeClr val="tx1"/>
                </a:solidFill>
                <a:latin typeface="Montserrat Regular"/>
                <a:ea typeface="+mj-ea"/>
                <a:cs typeface="Montserrat Regular"/>
              </a:defRPr>
            </a:lvl1pPr>
          </a:lstStyle>
          <a:p>
            <a:pPr algn="l"/>
            <a:r>
              <a:rPr lang="en-US" sz="1900" dirty="0">
                <a:solidFill>
                  <a:srgbClr val="008080"/>
                </a:solidFill>
              </a:rPr>
              <a:t>GREEN ENZYME FACE MASK</a:t>
            </a:r>
          </a:p>
        </p:txBody>
      </p:sp>
      <p:sp>
        <p:nvSpPr>
          <p:cNvPr id="3" name="TextBox 2">
            <a:extLst>
              <a:ext uri="{FF2B5EF4-FFF2-40B4-BE49-F238E27FC236}">
                <a16:creationId xmlns:a16="http://schemas.microsoft.com/office/drawing/2014/main" id="{7C01D354-B323-4EE1-84AA-F684A9E50D8F}"/>
              </a:ext>
            </a:extLst>
          </p:cNvPr>
          <p:cNvSpPr txBox="1"/>
          <p:nvPr/>
        </p:nvSpPr>
        <p:spPr>
          <a:xfrm>
            <a:off x="428625" y="639033"/>
            <a:ext cx="3328474" cy="261610"/>
          </a:xfrm>
          <a:prstGeom prst="rect">
            <a:avLst/>
          </a:prstGeom>
          <a:noFill/>
        </p:spPr>
        <p:txBody>
          <a:bodyPr wrap="square" rtlCol="0">
            <a:spAutoFit/>
          </a:bodyPr>
          <a:lstStyle/>
          <a:p>
            <a:r>
              <a:rPr lang="en-US" sz="1100" b="1" dirty="0">
                <a:latin typeface="Helvetica Neue"/>
              </a:rPr>
              <a:t>Size</a:t>
            </a:r>
            <a:r>
              <a:rPr lang="en-US" sz="1100" dirty="0">
                <a:solidFill>
                  <a:srgbClr val="EA9999"/>
                </a:solidFill>
                <a:latin typeface="Helvetica Neue"/>
              </a:rPr>
              <a:t>: </a:t>
            </a:r>
            <a:r>
              <a:rPr lang="en-US" sz="1100" dirty="0">
                <a:solidFill>
                  <a:srgbClr val="000000"/>
                </a:solidFill>
                <a:latin typeface="Helvetica Neue"/>
              </a:rPr>
              <a:t>Full size - 100ml – 15 </a:t>
            </a:r>
            <a:r>
              <a:rPr lang="en-US" sz="1100" dirty="0" err="1">
                <a:solidFill>
                  <a:srgbClr val="000000"/>
                </a:solidFill>
                <a:latin typeface="Helvetica Neue"/>
              </a:rPr>
              <a:t>trt</a:t>
            </a:r>
            <a:endParaRPr lang="en-US" sz="1100" dirty="0"/>
          </a:p>
        </p:txBody>
      </p:sp>
      <p:sp>
        <p:nvSpPr>
          <p:cNvPr id="4" name="Rectangle 3">
            <a:extLst>
              <a:ext uri="{FF2B5EF4-FFF2-40B4-BE49-F238E27FC236}">
                <a16:creationId xmlns:a16="http://schemas.microsoft.com/office/drawing/2014/main" id="{6A78531D-8830-432F-B0C0-3D3A285F84FE}"/>
              </a:ext>
            </a:extLst>
          </p:cNvPr>
          <p:cNvSpPr/>
          <p:nvPr/>
        </p:nvSpPr>
        <p:spPr>
          <a:xfrm>
            <a:off x="428625" y="901690"/>
            <a:ext cx="7704156" cy="5478423"/>
          </a:xfrm>
          <a:prstGeom prst="rect">
            <a:avLst/>
          </a:prstGeom>
        </p:spPr>
        <p:txBody>
          <a:bodyPr wrap="square">
            <a:spAutoFit/>
          </a:bodyPr>
          <a:lstStyle/>
          <a:p>
            <a:pPr marL="171450" indent="-171450">
              <a:buFont typeface="Arial" panose="020B0604020202020204" pitchFamily="34" charset="0"/>
              <a:buChar char="•"/>
            </a:pPr>
            <a:endParaRPr lang="en-US" sz="1400" b="1" dirty="0">
              <a:solidFill>
                <a:srgbClr val="008080"/>
              </a:solidFill>
              <a:latin typeface="Helvetica Neue"/>
            </a:endParaRPr>
          </a:p>
          <a:p>
            <a:pPr marL="171450" indent="-171450">
              <a:buFont typeface="Arial" panose="020B0604020202020204" pitchFamily="34" charset="0"/>
              <a:buChar char="•"/>
            </a:pPr>
            <a:r>
              <a:rPr lang="en-US" sz="1400" b="1" dirty="0">
                <a:solidFill>
                  <a:srgbClr val="008080"/>
                </a:solidFill>
                <a:latin typeface="Helvetica Neue"/>
              </a:rPr>
              <a:t>Oatmeal:</a:t>
            </a:r>
            <a:r>
              <a:rPr lang="en-US" sz="1400" dirty="0">
                <a:solidFill>
                  <a:srgbClr val="008080"/>
                </a:solidFill>
                <a:latin typeface="Helvetica Neue"/>
              </a:rPr>
              <a:t> </a:t>
            </a:r>
            <a:r>
              <a:rPr lang="en-US" sz="1400" dirty="0">
                <a:solidFill>
                  <a:schemeClr val="tx1">
                    <a:lumMod val="50000"/>
                    <a:lumOff val="50000"/>
                  </a:schemeClr>
                </a:solidFill>
                <a:latin typeface="Helvetica Neue"/>
              </a:rPr>
              <a:t>Absorbs excessive oil from the skin, and helps to fight acne. It also helps to prevent and protect dry skin.</a:t>
            </a:r>
          </a:p>
          <a:p>
            <a:pPr marL="171450" indent="-171450">
              <a:buFont typeface="Arial" panose="020B0604020202020204" pitchFamily="34" charset="0"/>
              <a:buChar char="•"/>
            </a:pPr>
            <a:r>
              <a:rPr lang="en-US" sz="1400" b="1" dirty="0">
                <a:solidFill>
                  <a:srgbClr val="008080"/>
                </a:solidFill>
                <a:latin typeface="Helvetica Neue"/>
              </a:rPr>
              <a:t>Wheatgrass:</a:t>
            </a:r>
            <a:r>
              <a:rPr lang="en-US" sz="1400" dirty="0">
                <a:solidFill>
                  <a:srgbClr val="008080"/>
                </a:solidFill>
                <a:latin typeface="Helvetica Neue"/>
              </a:rPr>
              <a:t> </a:t>
            </a:r>
            <a:r>
              <a:rPr lang="en-US" sz="1400" dirty="0">
                <a:solidFill>
                  <a:schemeClr val="tx1">
                    <a:lumMod val="50000"/>
                    <a:lumOff val="50000"/>
                  </a:schemeClr>
                </a:solidFill>
                <a:latin typeface="Helvetica Neue"/>
              </a:rPr>
              <a:t>Restores your body’s pH by lowering acidity levels. Improves cell strength due to its detoxifying and cleansing properties.</a:t>
            </a:r>
          </a:p>
          <a:p>
            <a:pPr marL="171450" indent="-171450">
              <a:buFont typeface="Arial" panose="020B0604020202020204" pitchFamily="34" charset="0"/>
              <a:buChar char="•"/>
            </a:pPr>
            <a:r>
              <a:rPr lang="en-US" sz="1400" b="1" dirty="0">
                <a:solidFill>
                  <a:srgbClr val="008080"/>
                </a:solidFill>
                <a:latin typeface="Helvetica Neue"/>
              </a:rPr>
              <a:t>Barley Grass</a:t>
            </a:r>
            <a:r>
              <a:rPr lang="en-US" sz="1400" b="1" dirty="0">
                <a:solidFill>
                  <a:schemeClr val="tx1">
                    <a:lumMod val="50000"/>
                    <a:lumOff val="50000"/>
                  </a:schemeClr>
                </a:solidFill>
                <a:latin typeface="Helvetica Neue"/>
              </a:rPr>
              <a:t>: </a:t>
            </a:r>
            <a:r>
              <a:rPr lang="en-US" sz="1400" dirty="0">
                <a:solidFill>
                  <a:schemeClr val="tx1">
                    <a:lumMod val="50000"/>
                    <a:lumOff val="50000"/>
                  </a:schemeClr>
                </a:solidFill>
                <a:latin typeface="Helvetica Neue"/>
              </a:rPr>
              <a:t>Rich in amino acids, vitamins, antioxidants and minerals that your skin needs to keep outside pollutants at bay, delays the signs of aging and evens out skin tone.</a:t>
            </a:r>
          </a:p>
          <a:p>
            <a:pPr marL="171450" indent="-171450">
              <a:buFont typeface="Arial" panose="020B0604020202020204" pitchFamily="34" charset="0"/>
              <a:buChar char="•"/>
            </a:pPr>
            <a:r>
              <a:rPr lang="en-US" sz="1400" b="1" dirty="0">
                <a:solidFill>
                  <a:srgbClr val="008080"/>
                </a:solidFill>
                <a:latin typeface="Helvetica Neue"/>
              </a:rPr>
              <a:t>Peppermint:</a:t>
            </a:r>
            <a:r>
              <a:rPr lang="en-US" sz="1400" dirty="0">
                <a:solidFill>
                  <a:srgbClr val="008080"/>
                </a:solidFill>
                <a:latin typeface="Helvetica Neue"/>
              </a:rPr>
              <a:t> </a:t>
            </a:r>
            <a:r>
              <a:rPr lang="en-US" sz="1400" dirty="0">
                <a:solidFill>
                  <a:schemeClr val="tx1">
                    <a:lumMod val="50000"/>
                    <a:lumOff val="50000"/>
                  </a:schemeClr>
                </a:solidFill>
                <a:latin typeface="Helvetica Neue"/>
              </a:rPr>
              <a:t>Helps to control acne and makes your skin brighter.</a:t>
            </a:r>
          </a:p>
          <a:p>
            <a:pPr marL="171450" indent="-171450">
              <a:buFont typeface="Arial" panose="020B0604020202020204" pitchFamily="34" charset="0"/>
              <a:buChar char="•"/>
            </a:pPr>
            <a:r>
              <a:rPr lang="en-US" sz="1400" b="1" dirty="0">
                <a:solidFill>
                  <a:srgbClr val="008080"/>
                </a:solidFill>
                <a:latin typeface="Helvetica Neue"/>
              </a:rPr>
              <a:t>Rosehip:</a:t>
            </a:r>
            <a:r>
              <a:rPr lang="en-US" sz="1400" dirty="0">
                <a:solidFill>
                  <a:srgbClr val="008080"/>
                </a:solidFill>
                <a:latin typeface="Helvetica Neue"/>
              </a:rPr>
              <a:t> </a:t>
            </a:r>
            <a:r>
              <a:rPr lang="en-US" sz="1400" dirty="0">
                <a:solidFill>
                  <a:schemeClr val="tx1">
                    <a:lumMod val="50000"/>
                    <a:lumOff val="50000"/>
                  </a:schemeClr>
                </a:solidFill>
                <a:latin typeface="Helvetica Neue"/>
              </a:rPr>
              <a:t>Rich in vitamins E and C and essential fatty acids, which helps to boost collagen production to minimize wrinkles and fine lines.</a:t>
            </a:r>
          </a:p>
          <a:p>
            <a:pPr marL="171450" indent="-171450">
              <a:buFont typeface="Arial" panose="020B0604020202020204" pitchFamily="34" charset="0"/>
              <a:buChar char="•"/>
            </a:pPr>
            <a:r>
              <a:rPr lang="en-US" sz="1400" b="1" dirty="0">
                <a:solidFill>
                  <a:srgbClr val="008080"/>
                </a:solidFill>
                <a:latin typeface="Helvetica Neue"/>
              </a:rPr>
              <a:t>Green Tea:</a:t>
            </a:r>
            <a:r>
              <a:rPr lang="en-US" sz="1400" dirty="0">
                <a:solidFill>
                  <a:srgbClr val="008080"/>
                </a:solidFill>
                <a:latin typeface="Helvetica Neue"/>
              </a:rPr>
              <a:t> </a:t>
            </a:r>
            <a:r>
              <a:rPr lang="en-US" sz="1400" dirty="0">
                <a:solidFill>
                  <a:schemeClr val="tx1">
                    <a:lumMod val="50000"/>
                    <a:lumOff val="50000"/>
                  </a:schemeClr>
                </a:solidFill>
                <a:latin typeface="Helvetica Neue"/>
              </a:rPr>
              <a:t>A powerful antioxidant with anti-inflammatory properties.</a:t>
            </a:r>
          </a:p>
          <a:p>
            <a:pPr marL="171450" indent="-171450">
              <a:buFont typeface="Arial" panose="020B0604020202020204" pitchFamily="34" charset="0"/>
              <a:buChar char="•"/>
            </a:pPr>
            <a:r>
              <a:rPr lang="en-US" sz="1400" b="1" dirty="0">
                <a:solidFill>
                  <a:srgbClr val="008080"/>
                </a:solidFill>
                <a:latin typeface="Helvetica Neue"/>
              </a:rPr>
              <a:t>Papain:</a:t>
            </a:r>
            <a:r>
              <a:rPr lang="en-US" sz="1400" dirty="0">
                <a:solidFill>
                  <a:srgbClr val="008080"/>
                </a:solidFill>
                <a:latin typeface="Helvetica Neue"/>
              </a:rPr>
              <a:t> </a:t>
            </a:r>
            <a:r>
              <a:rPr lang="en-US" sz="1400" dirty="0">
                <a:solidFill>
                  <a:schemeClr val="tx1">
                    <a:lumMod val="50000"/>
                    <a:lumOff val="50000"/>
                  </a:schemeClr>
                </a:solidFill>
                <a:latin typeface="Helvetica Neue"/>
              </a:rPr>
              <a:t>A remarkable fruit extract from papaya that works to reduce the appearance of scars.</a:t>
            </a:r>
          </a:p>
          <a:p>
            <a:pPr marL="171450" indent="-171450">
              <a:buFont typeface="Arial" panose="020B0604020202020204" pitchFamily="34" charset="0"/>
              <a:buChar char="•"/>
            </a:pPr>
            <a:r>
              <a:rPr lang="en-US" sz="1400" b="1" dirty="0">
                <a:solidFill>
                  <a:srgbClr val="008080"/>
                </a:solidFill>
                <a:latin typeface="Helvetica Neue"/>
              </a:rPr>
              <a:t>Bromelain</a:t>
            </a:r>
            <a:r>
              <a:rPr lang="en-US" sz="1400" dirty="0">
                <a:solidFill>
                  <a:srgbClr val="008080"/>
                </a:solidFill>
                <a:latin typeface="Helvetica Neue"/>
              </a:rPr>
              <a:t>:</a:t>
            </a:r>
            <a:r>
              <a:rPr lang="en-US" sz="1400" dirty="0">
                <a:solidFill>
                  <a:schemeClr val="tx1">
                    <a:lumMod val="50000"/>
                    <a:lumOff val="50000"/>
                  </a:schemeClr>
                </a:solidFill>
                <a:latin typeface="Helvetica Neue"/>
              </a:rPr>
              <a:t> Reduces inflammation and provides relief to itchy skin.</a:t>
            </a:r>
          </a:p>
          <a:p>
            <a:pPr marL="171450" indent="-171450">
              <a:buFont typeface="Arial" panose="020B0604020202020204" pitchFamily="34" charset="0"/>
              <a:buChar char="•"/>
            </a:pPr>
            <a:r>
              <a:rPr lang="en-US" sz="1400" b="1" dirty="0">
                <a:solidFill>
                  <a:srgbClr val="008080"/>
                </a:solidFill>
                <a:latin typeface="Helvetica Neue"/>
              </a:rPr>
              <a:t>Calendula Petal:</a:t>
            </a:r>
            <a:r>
              <a:rPr lang="en-US" sz="1400" dirty="0">
                <a:solidFill>
                  <a:srgbClr val="008080"/>
                </a:solidFill>
                <a:latin typeface="Helvetica Neue"/>
              </a:rPr>
              <a:t> </a:t>
            </a:r>
            <a:r>
              <a:rPr lang="en-US" sz="1400" dirty="0">
                <a:solidFill>
                  <a:schemeClr val="tx1">
                    <a:lumMod val="50000"/>
                    <a:lumOff val="50000"/>
                  </a:schemeClr>
                </a:solidFill>
                <a:latin typeface="Helvetica Neue"/>
              </a:rPr>
              <a:t>Has amazing anti-inflammatory properties, also acts as a fantastic remedy for acne and stubborn wounds.</a:t>
            </a:r>
          </a:p>
          <a:p>
            <a:pPr marL="171450" indent="-171450">
              <a:buFont typeface="Arial" panose="020B0604020202020204" pitchFamily="34" charset="0"/>
              <a:buChar char="•"/>
            </a:pPr>
            <a:r>
              <a:rPr lang="en-US" sz="1400" b="1" dirty="0">
                <a:solidFill>
                  <a:srgbClr val="008080"/>
                </a:solidFill>
                <a:latin typeface="Helvetica Neue"/>
              </a:rPr>
              <a:t>Baking Soda:</a:t>
            </a:r>
            <a:r>
              <a:rPr lang="en-US" sz="1400" dirty="0">
                <a:solidFill>
                  <a:srgbClr val="008080"/>
                </a:solidFill>
                <a:latin typeface="Helvetica Neue"/>
              </a:rPr>
              <a:t> </a:t>
            </a:r>
            <a:r>
              <a:rPr lang="en-US" sz="1400" dirty="0">
                <a:solidFill>
                  <a:schemeClr val="tx1">
                    <a:lumMod val="50000"/>
                    <a:lumOff val="50000"/>
                  </a:schemeClr>
                </a:solidFill>
                <a:latin typeface="Helvetica Neue"/>
              </a:rPr>
              <a:t>Works as an exfoliator that absorbs excessive amounts of oil and keeps pores open. Also works as a toner and natural astringent that can help you eliminate the top layer of dead skin cells.</a:t>
            </a:r>
          </a:p>
          <a:p>
            <a:pPr marL="171450" indent="-171450">
              <a:buFont typeface="Arial" panose="020B0604020202020204" pitchFamily="34" charset="0"/>
              <a:buChar char="•"/>
            </a:pPr>
            <a:r>
              <a:rPr lang="en-US" sz="1400" b="1" dirty="0">
                <a:solidFill>
                  <a:srgbClr val="008080"/>
                </a:solidFill>
                <a:latin typeface="Helvetica Neue"/>
              </a:rPr>
              <a:t>Alfalfa:</a:t>
            </a:r>
            <a:r>
              <a:rPr lang="en-US" sz="1400" dirty="0">
                <a:solidFill>
                  <a:srgbClr val="008080"/>
                </a:solidFill>
                <a:latin typeface="Helvetica Neue"/>
              </a:rPr>
              <a:t> </a:t>
            </a:r>
            <a:r>
              <a:rPr lang="en-US" sz="1400" dirty="0">
                <a:solidFill>
                  <a:schemeClr val="tx1">
                    <a:lumMod val="50000"/>
                    <a:lumOff val="50000"/>
                  </a:schemeClr>
                </a:solidFill>
                <a:latin typeface="Helvetica Neue"/>
              </a:rPr>
              <a:t>Works as a natural cleanser and prevents excessive dryness. It is rich in minerals (calcium, iron, and zinc) and vitamins (C and B).</a:t>
            </a:r>
          </a:p>
          <a:p>
            <a:pPr marL="171450" indent="-171450">
              <a:buFont typeface="Arial" panose="020B0604020202020204" pitchFamily="34" charset="0"/>
              <a:buChar char="•"/>
            </a:pPr>
            <a:r>
              <a:rPr lang="en-US" sz="1400" b="1" dirty="0">
                <a:solidFill>
                  <a:srgbClr val="008080"/>
                </a:solidFill>
                <a:latin typeface="Helvetica Neue"/>
              </a:rPr>
              <a:t>Aloe Vera:</a:t>
            </a:r>
            <a:r>
              <a:rPr lang="en-US" sz="1400" dirty="0">
                <a:solidFill>
                  <a:srgbClr val="008080"/>
                </a:solidFill>
                <a:latin typeface="Helvetica Neue"/>
              </a:rPr>
              <a:t> </a:t>
            </a:r>
            <a:r>
              <a:rPr lang="en-US" sz="1400" dirty="0">
                <a:solidFill>
                  <a:schemeClr val="tx1">
                    <a:lumMod val="50000"/>
                    <a:lumOff val="50000"/>
                  </a:schemeClr>
                </a:solidFill>
                <a:latin typeface="Helvetica Neue"/>
              </a:rPr>
              <a:t>Acts a great moisturizer that helps treat sunburns and acne while also fighting signs of aging.</a:t>
            </a:r>
          </a:p>
          <a:p>
            <a:pPr marL="171450" indent="-171450">
              <a:buFont typeface="Arial" panose="020B0604020202020204" pitchFamily="34" charset="0"/>
              <a:buChar char="•"/>
            </a:pPr>
            <a:r>
              <a:rPr lang="en-US" sz="1400" b="1" dirty="0">
                <a:solidFill>
                  <a:srgbClr val="008080"/>
                </a:solidFill>
                <a:latin typeface="Helvetica Neue"/>
              </a:rPr>
              <a:t>Spinach:</a:t>
            </a:r>
            <a:r>
              <a:rPr lang="en-US" sz="1400" dirty="0">
                <a:solidFill>
                  <a:srgbClr val="008080"/>
                </a:solidFill>
                <a:latin typeface="Helvetica Neue"/>
              </a:rPr>
              <a:t> </a:t>
            </a:r>
            <a:r>
              <a:rPr lang="en-US" sz="1400" dirty="0">
                <a:solidFill>
                  <a:schemeClr val="tx1">
                    <a:lumMod val="50000"/>
                    <a:lumOff val="50000"/>
                  </a:schemeClr>
                </a:solidFill>
                <a:latin typeface="Helvetica Neue"/>
              </a:rPr>
              <a:t>Packed with vitamins A, C, E and K. Provides a broad spectrum of benefits including sun protection, acne treatment, skin repair and acts as a shield against premature aging.</a:t>
            </a:r>
          </a:p>
        </p:txBody>
      </p:sp>
      <p:sp>
        <p:nvSpPr>
          <p:cNvPr id="14" name="TextBox 13">
            <a:extLst>
              <a:ext uri="{FF2B5EF4-FFF2-40B4-BE49-F238E27FC236}">
                <a16:creationId xmlns:a16="http://schemas.microsoft.com/office/drawing/2014/main" id="{0E8F07B3-57E6-400F-BA7F-2A102BD6D976}"/>
              </a:ext>
            </a:extLst>
          </p:cNvPr>
          <p:cNvSpPr txBox="1"/>
          <p:nvPr/>
        </p:nvSpPr>
        <p:spPr>
          <a:xfrm>
            <a:off x="8466268" y="3152323"/>
            <a:ext cx="3081953" cy="646331"/>
          </a:xfrm>
          <a:prstGeom prst="rect">
            <a:avLst/>
          </a:prstGeom>
          <a:noFill/>
        </p:spPr>
        <p:txBody>
          <a:bodyPr wrap="square" rtlCol="0">
            <a:spAutoFit/>
          </a:bodyPr>
          <a:lstStyle/>
          <a:p>
            <a:pPr algn="r"/>
            <a:r>
              <a:rPr lang="en-US" i="1" dirty="0">
                <a:solidFill>
                  <a:srgbClr val="008080"/>
                </a:solidFill>
              </a:rPr>
              <a:t>‘Its like juicing on the outside” </a:t>
            </a:r>
          </a:p>
          <a:p>
            <a:pPr algn="r"/>
            <a:r>
              <a:rPr lang="en-US" dirty="0">
                <a:solidFill>
                  <a:srgbClr val="008080"/>
                </a:solidFill>
              </a:rPr>
              <a:t>~</a:t>
            </a:r>
            <a:r>
              <a:rPr lang="en-US" i="1" dirty="0">
                <a:solidFill>
                  <a:srgbClr val="008080"/>
                </a:solidFill>
              </a:rPr>
              <a:t>Julie</a:t>
            </a:r>
          </a:p>
        </p:txBody>
      </p:sp>
      <p:sp>
        <p:nvSpPr>
          <p:cNvPr id="15" name="TextBox 14">
            <a:extLst>
              <a:ext uri="{FF2B5EF4-FFF2-40B4-BE49-F238E27FC236}">
                <a16:creationId xmlns:a16="http://schemas.microsoft.com/office/drawing/2014/main" id="{A92B7DDC-EBD7-4A8B-8057-FD35C62E8BAC}"/>
              </a:ext>
            </a:extLst>
          </p:cNvPr>
          <p:cNvSpPr txBox="1"/>
          <p:nvPr/>
        </p:nvSpPr>
        <p:spPr>
          <a:xfrm>
            <a:off x="8466268" y="2187188"/>
            <a:ext cx="3259567" cy="677108"/>
          </a:xfrm>
          <a:prstGeom prst="rect">
            <a:avLst/>
          </a:prstGeom>
          <a:solidFill>
            <a:srgbClr val="008080"/>
          </a:solidFill>
        </p:spPr>
        <p:txBody>
          <a:bodyPr wrap="square" rtlCol="0">
            <a:spAutoFit/>
          </a:bodyPr>
          <a:lstStyle/>
          <a:p>
            <a:pPr algn="ctr"/>
            <a:endParaRPr lang="en-US" sz="1000" dirty="0">
              <a:solidFill>
                <a:schemeClr val="bg1"/>
              </a:solidFill>
              <a:latin typeface="Montserrat" panose="00000500000000000000" pitchFamily="50" charset="0"/>
            </a:endParaRPr>
          </a:p>
          <a:p>
            <a:pPr algn="ctr"/>
            <a:r>
              <a:rPr lang="en-US" dirty="0">
                <a:solidFill>
                  <a:schemeClr val="bg1"/>
                </a:solidFill>
                <a:latin typeface="Montserrat" panose="00000500000000000000" pitchFamily="50" charset="0"/>
              </a:rPr>
              <a:t>13 Powerful Ingredients</a:t>
            </a:r>
          </a:p>
          <a:p>
            <a:pPr algn="ctr"/>
            <a:endParaRPr lang="en-US" sz="1000" dirty="0">
              <a:solidFill>
                <a:schemeClr val="bg1"/>
              </a:solidFill>
              <a:latin typeface="Montserrat" panose="00000500000000000000" pitchFamily="50" charset="0"/>
            </a:endParaRPr>
          </a:p>
        </p:txBody>
      </p:sp>
    </p:spTree>
    <p:extLst>
      <p:ext uri="{BB962C8B-B14F-4D97-AF65-F5344CB8AC3E}">
        <p14:creationId xmlns:p14="http://schemas.microsoft.com/office/powerpoint/2010/main" val="3437218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indoor&#10;&#10;Description automatically generated">
            <a:extLst>
              <a:ext uri="{FF2B5EF4-FFF2-40B4-BE49-F238E27FC236}">
                <a16:creationId xmlns:a16="http://schemas.microsoft.com/office/drawing/2014/main" id="{ECFD5B1A-F91A-45E8-B552-14AE4F7A8F8A}"/>
              </a:ext>
            </a:extLst>
          </p:cNvPr>
          <p:cNvPicPr>
            <a:picLocks noChangeAspect="1"/>
          </p:cNvPicPr>
          <p:nvPr/>
        </p:nvPicPr>
        <p:blipFill rotWithShape="1">
          <a:blip r:embed="rId2">
            <a:alphaModFix amt="85000"/>
            <a:extLst>
              <a:ext uri="{28A0092B-C50C-407E-A947-70E740481C1C}">
                <a14:useLocalDpi xmlns:a14="http://schemas.microsoft.com/office/drawing/2010/main" val="0"/>
              </a:ext>
            </a:extLst>
          </a:blip>
          <a:srcRect b="10616"/>
          <a:stretch/>
        </p:blipFill>
        <p:spPr>
          <a:xfrm>
            <a:off x="6615442" y="636322"/>
            <a:ext cx="4591080" cy="5471584"/>
          </a:xfrm>
          <a:prstGeom prst="rect">
            <a:avLst/>
          </a:prstGeom>
        </p:spPr>
      </p:pic>
      <p:sp>
        <p:nvSpPr>
          <p:cNvPr id="5" name="TextBox 4">
            <a:extLst>
              <a:ext uri="{FF2B5EF4-FFF2-40B4-BE49-F238E27FC236}">
                <a16:creationId xmlns:a16="http://schemas.microsoft.com/office/drawing/2014/main" id="{5A07DA39-7DF8-4EF5-9383-531DB369AD35}"/>
              </a:ext>
            </a:extLst>
          </p:cNvPr>
          <p:cNvSpPr txBox="1"/>
          <p:nvPr/>
        </p:nvSpPr>
        <p:spPr>
          <a:xfrm>
            <a:off x="2243291" y="2849195"/>
            <a:ext cx="2398774" cy="1600438"/>
          </a:xfrm>
          <a:prstGeom prst="rect">
            <a:avLst/>
          </a:prstGeom>
          <a:noFill/>
        </p:spPr>
        <p:txBody>
          <a:bodyPr wrap="square" rtlCol="0">
            <a:spAutoFit/>
          </a:bodyPr>
          <a:lstStyle/>
          <a:p>
            <a:r>
              <a:rPr lang="en-US" sz="4000" b="1" dirty="0">
                <a:solidFill>
                  <a:srgbClr val="FFCCCC"/>
                </a:solidFill>
                <a:latin typeface="Microsoft JhengHei" panose="020B0604030504040204" pitchFamily="34" charset="-120"/>
                <a:ea typeface="Microsoft JhengHei" panose="020B0604030504040204" pitchFamily="34" charset="-120"/>
              </a:rPr>
              <a:t>AGELESS</a:t>
            </a:r>
          </a:p>
          <a:p>
            <a:r>
              <a:rPr lang="en-US" sz="4000" b="1" dirty="0">
                <a:solidFill>
                  <a:srgbClr val="FFCCCC"/>
                </a:solidFill>
                <a:latin typeface="Microsoft JhengHei" panose="020B0604030504040204" pitchFamily="34" charset="-120"/>
                <a:ea typeface="Microsoft JhengHei" panose="020B0604030504040204" pitchFamily="34" charset="-120"/>
              </a:rPr>
              <a:t>SYSTEM</a:t>
            </a:r>
            <a:endParaRPr lang="en-US" sz="4000" dirty="0">
              <a:solidFill>
                <a:srgbClr val="FFCCCC"/>
              </a:solidFill>
            </a:endParaRPr>
          </a:p>
          <a:p>
            <a:r>
              <a:rPr lang="en-US" dirty="0">
                <a:solidFill>
                  <a:schemeClr val="tx1">
                    <a:lumMod val="50000"/>
                    <a:lumOff val="50000"/>
                  </a:schemeClr>
                </a:solidFill>
              </a:rPr>
              <a:t>The Future Of Skin Care</a:t>
            </a:r>
          </a:p>
        </p:txBody>
      </p:sp>
    </p:spTree>
    <p:extLst>
      <p:ext uri="{BB962C8B-B14F-4D97-AF65-F5344CB8AC3E}">
        <p14:creationId xmlns:p14="http://schemas.microsoft.com/office/powerpoint/2010/main" val="10043253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7BF7BD-C8B5-4486-A5F5-A0B47421C4A5}"/>
              </a:ext>
            </a:extLst>
          </p:cNvPr>
          <p:cNvSpPr/>
          <p:nvPr/>
        </p:nvSpPr>
        <p:spPr>
          <a:xfrm>
            <a:off x="399330" y="1467951"/>
            <a:ext cx="11239500" cy="4893647"/>
          </a:xfrm>
          <a:prstGeom prst="rect">
            <a:avLst/>
          </a:prstGeom>
        </p:spPr>
        <p:txBody>
          <a:bodyPr wrap="square">
            <a:spAutoFit/>
          </a:bodyPr>
          <a:lstStyle/>
          <a:p>
            <a:r>
              <a:rPr lang="en-US" sz="1200" dirty="0">
                <a:solidFill>
                  <a:srgbClr val="787777"/>
                </a:solidFill>
                <a:latin typeface="Helvetica Neue"/>
              </a:rPr>
              <a:t>Infused with 13 different antioxidant-rich and superfood ingredients, this mask helps revitalize and restore a smooth, even texture as the fresh, herbaceous aroma transports you to another world.</a:t>
            </a:r>
            <a:br>
              <a:rPr lang="en-US" sz="1200" dirty="0">
                <a:latin typeface="Helvetica Neue"/>
              </a:rPr>
            </a:br>
            <a:r>
              <a:rPr lang="en-US" sz="1200" b="1" dirty="0">
                <a:solidFill>
                  <a:srgbClr val="787777"/>
                </a:solidFill>
                <a:latin typeface="Helvetica Neue"/>
              </a:rPr>
              <a:t> </a:t>
            </a:r>
            <a:br>
              <a:rPr lang="en-US" sz="1200" dirty="0">
                <a:latin typeface="Helvetica Neue"/>
              </a:rPr>
            </a:br>
            <a:r>
              <a:rPr lang="en-US" sz="1200" b="1" dirty="0">
                <a:solidFill>
                  <a:srgbClr val="008080"/>
                </a:solidFill>
                <a:latin typeface="Helvetica Neue"/>
              </a:rPr>
              <a:t>What it is:</a:t>
            </a:r>
            <a:br>
              <a:rPr lang="en-US" sz="1200" dirty="0">
                <a:latin typeface="Helvetica Neue"/>
              </a:rPr>
            </a:br>
            <a:r>
              <a:rPr lang="en-US" sz="1200" dirty="0">
                <a:solidFill>
                  <a:srgbClr val="787777"/>
                </a:solidFill>
                <a:latin typeface="Helvetica Neue"/>
              </a:rPr>
              <a:t>The</a:t>
            </a:r>
            <a:r>
              <a:rPr lang="en-US" sz="1200" b="1" dirty="0">
                <a:solidFill>
                  <a:srgbClr val="000000"/>
                </a:solidFill>
                <a:latin typeface="Helvetica Neue"/>
              </a:rPr>
              <a:t> </a:t>
            </a:r>
            <a:r>
              <a:rPr lang="en-US" sz="1200" b="1" dirty="0">
                <a:solidFill>
                  <a:srgbClr val="008080"/>
                </a:solidFill>
                <a:latin typeface="Helvetica Neue"/>
              </a:rPr>
              <a:t>Green Enzyme Mask </a:t>
            </a:r>
            <a:r>
              <a:rPr lang="en-US" sz="1200" dirty="0">
                <a:solidFill>
                  <a:srgbClr val="787777"/>
                </a:solidFill>
                <a:latin typeface="Helvetica Neue"/>
              </a:rPr>
              <a:t>is pampering green face mask full of all-natural ingredients that will make your complexion look radiant while also restoring firmness to your skin. After just one use, your skin will feel relaxed and renewed. This mask comes in a powder that is activated by water, toner or moisturizer.</a:t>
            </a:r>
            <a:br>
              <a:rPr lang="en-US" sz="1200" dirty="0">
                <a:latin typeface="Helvetica Neue"/>
              </a:rPr>
            </a:br>
            <a:r>
              <a:rPr lang="en-US" sz="1200" dirty="0">
                <a:solidFill>
                  <a:srgbClr val="787777"/>
                </a:solidFill>
                <a:latin typeface="Helvetica Neue"/>
              </a:rPr>
              <a:t> </a:t>
            </a:r>
            <a:br>
              <a:rPr lang="en-US" sz="1200" dirty="0">
                <a:latin typeface="Helvetica Neue"/>
              </a:rPr>
            </a:br>
            <a:r>
              <a:rPr lang="en-US" sz="1200" b="1" dirty="0">
                <a:solidFill>
                  <a:srgbClr val="008080"/>
                </a:solidFill>
                <a:latin typeface="Helvetica Neue"/>
              </a:rPr>
              <a:t>What it does:</a:t>
            </a:r>
            <a:br>
              <a:rPr lang="en-US" sz="1200" dirty="0">
                <a:latin typeface="Helvetica Neue"/>
              </a:rPr>
            </a:br>
            <a:r>
              <a:rPr lang="en-US" sz="1200" dirty="0">
                <a:solidFill>
                  <a:srgbClr val="787777"/>
                </a:solidFill>
                <a:latin typeface="Helvetica Neue"/>
              </a:rPr>
              <a:t>This mask does it all! It gently exfoliates away dead skin cells, excess sebum and other impurities to reveal more radiant skin. It also contains several plant-based ingredients that help to hydrate, calm and soothe the skin. This mask also helps to control blackheads by stimulating circulation, which helps to detoxify the skin. After just one use of this mask, your skin will look renewed and have a youthful glow.</a:t>
            </a:r>
            <a:br>
              <a:rPr lang="en-US" sz="1200" dirty="0">
                <a:latin typeface="Helvetica Neue"/>
              </a:rPr>
            </a:br>
            <a:r>
              <a:rPr lang="en-US" sz="1200" b="1" dirty="0">
                <a:solidFill>
                  <a:srgbClr val="787777"/>
                </a:solidFill>
                <a:latin typeface="Helvetica Neue"/>
              </a:rPr>
              <a:t> </a:t>
            </a:r>
            <a:br>
              <a:rPr lang="en-US" sz="1200" dirty="0">
                <a:latin typeface="Helvetica Neue"/>
              </a:rPr>
            </a:br>
            <a:r>
              <a:rPr lang="en-US" sz="1200" b="1" dirty="0">
                <a:solidFill>
                  <a:srgbClr val="008080"/>
                </a:solidFill>
                <a:latin typeface="Helvetica Neue"/>
              </a:rPr>
              <a:t>Who’s it for:</a:t>
            </a:r>
            <a:br>
              <a:rPr lang="en-US" sz="1200" dirty="0">
                <a:latin typeface="Helvetica Neue"/>
              </a:rPr>
            </a:br>
            <a:r>
              <a:rPr lang="en-US" sz="1200" dirty="0">
                <a:solidFill>
                  <a:srgbClr val="787777"/>
                </a:solidFill>
                <a:latin typeface="Helvetica Neue"/>
              </a:rPr>
              <a:t>✔ Normal skin ✔ Oily skin ✔ Combination skin ✔ Sensitive skin</a:t>
            </a:r>
            <a:br>
              <a:rPr lang="en-US" sz="1200" dirty="0">
                <a:latin typeface="Helvetica Neue"/>
              </a:rPr>
            </a:br>
            <a:r>
              <a:rPr lang="en-US" sz="1200" dirty="0">
                <a:solidFill>
                  <a:srgbClr val="008080"/>
                </a:solidFill>
                <a:latin typeface="Helvetica Neue"/>
              </a:rPr>
              <a:t> </a:t>
            </a:r>
            <a:br>
              <a:rPr lang="en-US" sz="1200" dirty="0">
                <a:solidFill>
                  <a:srgbClr val="008080"/>
                </a:solidFill>
                <a:latin typeface="Helvetica Neue"/>
              </a:rPr>
            </a:br>
            <a:r>
              <a:rPr lang="en-US" sz="1200" b="1" dirty="0">
                <a:solidFill>
                  <a:srgbClr val="008080"/>
                </a:solidFill>
                <a:latin typeface="Helvetica Neue"/>
              </a:rPr>
              <a:t>How to use:</a:t>
            </a:r>
            <a:br>
              <a:rPr lang="en-US" sz="1200" dirty="0">
                <a:latin typeface="Helvetica Neue"/>
              </a:rPr>
            </a:br>
            <a:r>
              <a:rPr lang="en-US" sz="1200" dirty="0">
                <a:solidFill>
                  <a:srgbClr val="787777"/>
                </a:solidFill>
                <a:latin typeface="Helvetica Neue"/>
              </a:rPr>
              <a:t>The Green Enzyme Face Mask can be used three different ways:  </a:t>
            </a:r>
            <a:br>
              <a:rPr lang="en-US" sz="1200" dirty="0">
                <a:latin typeface="Helvetica Neue"/>
              </a:rPr>
            </a:br>
            <a:r>
              <a:rPr lang="en-US" sz="1200" dirty="0">
                <a:solidFill>
                  <a:srgbClr val="787777"/>
                </a:solidFill>
                <a:latin typeface="Helvetica Neue"/>
              </a:rPr>
              <a:t>Oily/Combination skin: Activate with water and use it as a scrub with gentle circular motions. Rinse off with cool water.</a:t>
            </a:r>
          </a:p>
          <a:p>
            <a:pPr>
              <a:buFont typeface="+mj-lt"/>
              <a:buAutoNum type="arabicPeriod"/>
            </a:pPr>
            <a:r>
              <a:rPr lang="en-US" sz="1200" dirty="0">
                <a:solidFill>
                  <a:srgbClr val="787777"/>
                </a:solidFill>
                <a:latin typeface="Helvetica Neue"/>
              </a:rPr>
              <a:t>Dry skin: Blend with your favorite face crème or moisturizer and apply to face. Cover with a damp paper towel and let sit for 15 minutes. Rinse off with cool water.</a:t>
            </a:r>
          </a:p>
          <a:p>
            <a:pPr>
              <a:buFont typeface="+mj-lt"/>
              <a:buAutoNum type="arabicPeriod"/>
            </a:pPr>
            <a:r>
              <a:rPr lang="en-US" sz="1200" dirty="0">
                <a:solidFill>
                  <a:srgbClr val="787777"/>
                </a:solidFill>
                <a:latin typeface="Helvetica Neue"/>
              </a:rPr>
              <a:t>All skin types: Apply as a treatment mask by mixing with hot water to form a paste. Once the paste cools, apply a thick layer on face and let sit for 10 minutes. Rinse with cool water.</a:t>
            </a:r>
          </a:p>
          <a:p>
            <a:pPr>
              <a:buFont typeface="+mj-lt"/>
              <a:buAutoNum type="arabicPeriod"/>
            </a:pPr>
            <a:endParaRPr lang="en-US" sz="1200" dirty="0">
              <a:solidFill>
                <a:srgbClr val="787777"/>
              </a:solidFill>
              <a:latin typeface="Helvetica Neue"/>
            </a:endParaRPr>
          </a:p>
          <a:p>
            <a:r>
              <a:rPr lang="en-US" sz="1200" b="1" dirty="0">
                <a:solidFill>
                  <a:srgbClr val="008080"/>
                </a:solidFill>
                <a:latin typeface="Helvetica Neue"/>
              </a:rPr>
              <a:t>Ingredients:</a:t>
            </a:r>
            <a:br>
              <a:rPr lang="en-US" sz="1200" dirty="0">
                <a:solidFill>
                  <a:srgbClr val="787777"/>
                </a:solidFill>
                <a:latin typeface="Helvetica Neue"/>
              </a:rPr>
            </a:br>
            <a:r>
              <a:rPr lang="en-US" sz="1200" dirty="0">
                <a:solidFill>
                  <a:srgbClr val="787777"/>
                </a:solidFill>
                <a:latin typeface="Helvetica Neue"/>
              </a:rPr>
              <a:t>Oatmeal, Wheatgrass, Barley Grass, Peppermint Leaf, Rosehip, Green Tea Extract, Papain, Bromelain, Calendula Petal Extract, Baking Soda, Alfalfa Leaf, Aloe Vera Leaf Extract and Spinach.</a:t>
            </a:r>
            <a:endParaRPr lang="en-US" sz="1200" dirty="0">
              <a:latin typeface="Helvetica Neue"/>
            </a:endParaRPr>
          </a:p>
        </p:txBody>
      </p:sp>
      <p:sp>
        <p:nvSpPr>
          <p:cNvPr id="5" name="TextBox 4">
            <a:extLst>
              <a:ext uri="{FF2B5EF4-FFF2-40B4-BE49-F238E27FC236}">
                <a16:creationId xmlns:a16="http://schemas.microsoft.com/office/drawing/2014/main" id="{72ACBF15-2D26-4E8E-B069-4C5A87239CC1}"/>
              </a:ext>
            </a:extLst>
          </p:cNvPr>
          <p:cNvSpPr txBox="1"/>
          <p:nvPr/>
        </p:nvSpPr>
        <p:spPr>
          <a:xfrm>
            <a:off x="428625" y="639033"/>
            <a:ext cx="3328474" cy="261610"/>
          </a:xfrm>
          <a:prstGeom prst="rect">
            <a:avLst/>
          </a:prstGeom>
          <a:noFill/>
        </p:spPr>
        <p:txBody>
          <a:bodyPr wrap="square" rtlCol="0">
            <a:spAutoFit/>
          </a:bodyPr>
          <a:lstStyle/>
          <a:p>
            <a:r>
              <a:rPr lang="en-US" sz="1100" b="1" dirty="0">
                <a:latin typeface="Helvetica Neue"/>
              </a:rPr>
              <a:t>Size</a:t>
            </a:r>
            <a:r>
              <a:rPr lang="en-US" sz="1100" dirty="0">
                <a:solidFill>
                  <a:srgbClr val="EA9999"/>
                </a:solidFill>
                <a:latin typeface="Helvetica Neue"/>
              </a:rPr>
              <a:t>: </a:t>
            </a:r>
            <a:r>
              <a:rPr lang="en-US" sz="1100" dirty="0">
                <a:solidFill>
                  <a:srgbClr val="000000"/>
                </a:solidFill>
                <a:latin typeface="Helvetica Neue"/>
              </a:rPr>
              <a:t>Full size - 100ml – 15 </a:t>
            </a:r>
            <a:r>
              <a:rPr lang="en-US" sz="1100" dirty="0" err="1">
                <a:solidFill>
                  <a:srgbClr val="000000"/>
                </a:solidFill>
                <a:latin typeface="Helvetica Neue"/>
              </a:rPr>
              <a:t>trt</a:t>
            </a:r>
            <a:endParaRPr lang="en-US" sz="1100" dirty="0"/>
          </a:p>
        </p:txBody>
      </p:sp>
      <p:sp>
        <p:nvSpPr>
          <p:cNvPr id="6" name="Title 1">
            <a:extLst>
              <a:ext uri="{FF2B5EF4-FFF2-40B4-BE49-F238E27FC236}">
                <a16:creationId xmlns:a16="http://schemas.microsoft.com/office/drawing/2014/main" id="{FE46EBD0-6075-4238-BBA9-843079FE4BFC}"/>
              </a:ext>
            </a:extLst>
          </p:cNvPr>
          <p:cNvSpPr txBox="1">
            <a:spLocks/>
          </p:cNvSpPr>
          <p:nvPr/>
        </p:nvSpPr>
        <p:spPr>
          <a:xfrm>
            <a:off x="428625" y="221975"/>
            <a:ext cx="5763298" cy="458787"/>
          </a:xfrm>
          <a:prstGeom prst="rect">
            <a:avLst/>
          </a:prstGeom>
        </p:spPr>
        <p:txBody>
          <a:bodyPr>
            <a:noAutofit/>
          </a:bodyPr>
          <a:lstStyle>
            <a:lvl1pPr algn="ctr" defTabSz="457200" rtl="0" eaLnBrk="1" latinLnBrk="0" hangingPunct="1">
              <a:spcBef>
                <a:spcPct val="0"/>
              </a:spcBef>
              <a:buNone/>
              <a:defRPr sz="2800" kern="1200">
                <a:solidFill>
                  <a:schemeClr val="tx1"/>
                </a:solidFill>
                <a:latin typeface="Montserrat Regular"/>
                <a:ea typeface="+mj-ea"/>
                <a:cs typeface="Montserrat Regular"/>
              </a:defRPr>
            </a:lvl1pPr>
          </a:lstStyle>
          <a:p>
            <a:pPr algn="l"/>
            <a:r>
              <a:rPr lang="en-US" sz="1900" dirty="0">
                <a:solidFill>
                  <a:srgbClr val="008080"/>
                </a:solidFill>
              </a:rPr>
              <a:t>GREEN ENZYME FACE MASK</a:t>
            </a:r>
          </a:p>
        </p:txBody>
      </p:sp>
    </p:spTree>
    <p:extLst>
      <p:ext uri="{BB962C8B-B14F-4D97-AF65-F5344CB8AC3E}">
        <p14:creationId xmlns:p14="http://schemas.microsoft.com/office/powerpoint/2010/main" val="1999666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oiletry&#10;&#10;Description automatically generated">
            <a:extLst>
              <a:ext uri="{FF2B5EF4-FFF2-40B4-BE49-F238E27FC236}">
                <a16:creationId xmlns:a16="http://schemas.microsoft.com/office/drawing/2014/main" id="{63319D0F-AC68-4E3E-A384-BCA509C082CF}"/>
              </a:ext>
            </a:extLst>
          </p:cNvPr>
          <p:cNvPicPr>
            <a:picLocks noChangeAspect="1"/>
          </p:cNvPicPr>
          <p:nvPr/>
        </p:nvPicPr>
        <p:blipFill rotWithShape="1">
          <a:blip r:embed="rId2">
            <a:extLst>
              <a:ext uri="{28A0092B-C50C-407E-A947-70E740481C1C}">
                <a14:useLocalDpi xmlns:a14="http://schemas.microsoft.com/office/drawing/2010/main" val="0"/>
              </a:ext>
            </a:extLst>
          </a:blip>
          <a:srcRect l="36411" t="9742" r="34505"/>
          <a:stretch/>
        </p:blipFill>
        <p:spPr>
          <a:xfrm>
            <a:off x="9685175" y="2167858"/>
            <a:ext cx="1754156" cy="3665937"/>
          </a:xfrm>
          <a:prstGeom prst="rect">
            <a:avLst/>
          </a:prstGeom>
        </p:spPr>
      </p:pic>
      <p:sp>
        <p:nvSpPr>
          <p:cNvPr id="2" name="Title 1">
            <a:extLst>
              <a:ext uri="{FF2B5EF4-FFF2-40B4-BE49-F238E27FC236}">
                <a16:creationId xmlns:a16="http://schemas.microsoft.com/office/drawing/2014/main" id="{9A18F3BA-8FC4-4C3E-9347-5BD5841118BE}"/>
              </a:ext>
            </a:extLst>
          </p:cNvPr>
          <p:cNvSpPr txBox="1">
            <a:spLocks/>
          </p:cNvSpPr>
          <p:nvPr/>
        </p:nvSpPr>
        <p:spPr>
          <a:xfrm>
            <a:off x="405584" y="114602"/>
            <a:ext cx="5763298" cy="458787"/>
          </a:xfrm>
          <a:prstGeom prst="rect">
            <a:avLst/>
          </a:prstGeom>
        </p:spPr>
        <p:txBody>
          <a:bodyPr>
            <a:noAutofit/>
          </a:bodyPr>
          <a:lstStyle>
            <a:lvl1pPr algn="ctr" defTabSz="457200" rtl="0" eaLnBrk="1" latinLnBrk="0" hangingPunct="1">
              <a:spcBef>
                <a:spcPct val="0"/>
              </a:spcBef>
              <a:buNone/>
              <a:defRPr sz="2800" kern="1200">
                <a:solidFill>
                  <a:schemeClr val="tx1"/>
                </a:solidFill>
                <a:latin typeface="Montserrat Regular"/>
                <a:ea typeface="+mj-ea"/>
                <a:cs typeface="Montserrat Regular"/>
              </a:defRPr>
            </a:lvl1pPr>
          </a:lstStyle>
          <a:p>
            <a:pPr algn="l"/>
            <a:r>
              <a:rPr lang="en-US" sz="2200" b="1" dirty="0">
                <a:solidFill>
                  <a:srgbClr val="008080"/>
                </a:solidFill>
              </a:rPr>
              <a:t>GLOW SKIN POTION – NON-TINTED</a:t>
            </a:r>
          </a:p>
        </p:txBody>
      </p:sp>
      <p:sp>
        <p:nvSpPr>
          <p:cNvPr id="3" name="TextBox 2">
            <a:extLst>
              <a:ext uri="{FF2B5EF4-FFF2-40B4-BE49-F238E27FC236}">
                <a16:creationId xmlns:a16="http://schemas.microsoft.com/office/drawing/2014/main" id="{7C01D354-B323-4EE1-84AA-F684A9E50D8F}"/>
              </a:ext>
            </a:extLst>
          </p:cNvPr>
          <p:cNvSpPr txBox="1"/>
          <p:nvPr/>
        </p:nvSpPr>
        <p:spPr>
          <a:xfrm>
            <a:off x="405584" y="531660"/>
            <a:ext cx="3328474" cy="261610"/>
          </a:xfrm>
          <a:prstGeom prst="rect">
            <a:avLst/>
          </a:prstGeom>
          <a:noFill/>
        </p:spPr>
        <p:txBody>
          <a:bodyPr wrap="square" rtlCol="0">
            <a:spAutoFit/>
          </a:bodyPr>
          <a:lstStyle/>
          <a:p>
            <a:r>
              <a:rPr lang="en-US" sz="1100" b="1" dirty="0">
                <a:latin typeface="Helvetica Neue"/>
              </a:rPr>
              <a:t>Size</a:t>
            </a:r>
            <a:r>
              <a:rPr lang="en-US" sz="1100" dirty="0">
                <a:latin typeface="Helvetica Neue"/>
              </a:rPr>
              <a:t>: </a:t>
            </a:r>
            <a:r>
              <a:rPr lang="en-US" sz="1100" dirty="0">
                <a:solidFill>
                  <a:srgbClr val="000000"/>
                </a:solidFill>
                <a:latin typeface="Helvetica Neue"/>
              </a:rPr>
              <a:t>Travel size - 5ml      Full size - 30ml</a:t>
            </a:r>
            <a:endParaRPr lang="en-US" sz="1100" dirty="0"/>
          </a:p>
        </p:txBody>
      </p:sp>
      <p:sp>
        <p:nvSpPr>
          <p:cNvPr id="4" name="TextBox 3">
            <a:extLst>
              <a:ext uri="{FF2B5EF4-FFF2-40B4-BE49-F238E27FC236}">
                <a16:creationId xmlns:a16="http://schemas.microsoft.com/office/drawing/2014/main" id="{D9F94E06-A9C6-4EDB-9CA0-AC228DBB41E9}"/>
              </a:ext>
            </a:extLst>
          </p:cNvPr>
          <p:cNvSpPr txBox="1"/>
          <p:nvPr/>
        </p:nvSpPr>
        <p:spPr>
          <a:xfrm>
            <a:off x="564694" y="1859340"/>
            <a:ext cx="6004057" cy="2031325"/>
          </a:xfrm>
          <a:prstGeom prst="rect">
            <a:avLst/>
          </a:prstGeom>
          <a:noFill/>
        </p:spPr>
        <p:txBody>
          <a:bodyPr wrap="square" rtlCol="0">
            <a:spAutoFit/>
          </a:bodyPr>
          <a:lstStyle/>
          <a:p>
            <a:pPr marL="285750" indent="-285750">
              <a:buFont typeface="Arial" panose="020B0604020202020204" pitchFamily="34" charset="0"/>
              <a:buChar char="•"/>
            </a:pPr>
            <a:r>
              <a:rPr lang="en-US" sz="1400" b="1" dirty="0">
                <a:solidFill>
                  <a:srgbClr val="008080"/>
                </a:solidFill>
                <a:latin typeface="Helvetica Neue"/>
              </a:rPr>
              <a:t>Rose Hip Seed Oil</a:t>
            </a:r>
          </a:p>
          <a:p>
            <a:r>
              <a:rPr lang="en-US" sz="1400" dirty="0">
                <a:solidFill>
                  <a:schemeClr val="tx1">
                    <a:lumMod val="50000"/>
                    <a:lumOff val="50000"/>
                  </a:schemeClr>
                </a:solidFill>
                <a:latin typeface="Helvetica Neue"/>
              </a:rPr>
              <a:t>Rich in Vitamin A and essential fatty acids. Two vital components of Rosehip Seed Oil are Linoleic and Linolenic Acids, which play an important role in nourishing the skin.</a:t>
            </a:r>
          </a:p>
          <a:p>
            <a:endParaRPr lang="en-US" sz="1400" dirty="0">
              <a:solidFill>
                <a:srgbClr val="008080"/>
              </a:solidFill>
              <a:latin typeface="Helvetica Neue"/>
            </a:endParaRPr>
          </a:p>
          <a:p>
            <a:pPr marL="285750" indent="-285750">
              <a:buFont typeface="Arial" panose="020B0604020202020204" pitchFamily="34" charset="0"/>
              <a:buChar char="•"/>
            </a:pPr>
            <a:r>
              <a:rPr lang="en-US" sz="1400" b="1" dirty="0">
                <a:solidFill>
                  <a:srgbClr val="008080"/>
                </a:solidFill>
                <a:latin typeface="Helvetica Neue"/>
              </a:rPr>
              <a:t>15 Powerful Essential Oils of Flowers and Plants</a:t>
            </a:r>
          </a:p>
          <a:p>
            <a:r>
              <a:rPr lang="en-US" sz="1400" dirty="0">
                <a:solidFill>
                  <a:schemeClr val="tx1">
                    <a:lumMod val="50000"/>
                    <a:lumOff val="50000"/>
                  </a:schemeClr>
                </a:solidFill>
                <a:latin typeface="Helvetica Neue"/>
              </a:rPr>
              <a:t>Together they help to regenerate energy in the skin tissue to repair free radical damages such as sun-damaged skin, premature aging, uneven skin tone and lack of elasticity.</a:t>
            </a:r>
          </a:p>
        </p:txBody>
      </p:sp>
      <p:sp>
        <p:nvSpPr>
          <p:cNvPr id="9" name="TextBox 8">
            <a:extLst>
              <a:ext uri="{FF2B5EF4-FFF2-40B4-BE49-F238E27FC236}">
                <a16:creationId xmlns:a16="http://schemas.microsoft.com/office/drawing/2014/main" id="{A2C282E5-BEF5-48AF-B641-7DBEACF2AD4C}"/>
              </a:ext>
            </a:extLst>
          </p:cNvPr>
          <p:cNvSpPr txBox="1"/>
          <p:nvPr/>
        </p:nvSpPr>
        <p:spPr>
          <a:xfrm>
            <a:off x="564694" y="4268675"/>
            <a:ext cx="6691179" cy="1815882"/>
          </a:xfrm>
          <a:prstGeom prst="rect">
            <a:avLst/>
          </a:prstGeom>
          <a:noFill/>
          <a:ln>
            <a:solidFill>
              <a:srgbClr val="FFCCCC"/>
            </a:solidFill>
          </a:ln>
        </p:spPr>
        <p:txBody>
          <a:bodyPr wrap="square" rtlCol="0">
            <a:spAutoFit/>
          </a:bodyPr>
          <a:lstStyle/>
          <a:p>
            <a:r>
              <a:rPr lang="en-US" sz="1400" b="1" dirty="0">
                <a:solidFill>
                  <a:srgbClr val="008080"/>
                </a:solidFill>
                <a:latin typeface="Helvetica Neue"/>
              </a:rPr>
              <a:t>‘The tinted version does give skin the sun-kissed glow all year round. It is also a great finishing treatment product as it gives beautiful color that adapts to skin tone.</a:t>
            </a:r>
          </a:p>
          <a:p>
            <a:endParaRPr lang="en-US" sz="1400" b="1" i="1" dirty="0">
              <a:solidFill>
                <a:srgbClr val="008080"/>
              </a:solidFill>
              <a:latin typeface="Helvetica Neue"/>
            </a:endParaRPr>
          </a:p>
          <a:p>
            <a:pPr marL="285750" indent="-285750">
              <a:buFont typeface="Arial" panose="020B0604020202020204" pitchFamily="34" charset="0"/>
              <a:buChar char="•"/>
            </a:pPr>
            <a:r>
              <a:rPr lang="en-US" sz="1400" dirty="0">
                <a:solidFill>
                  <a:schemeClr val="tx1">
                    <a:lumMod val="50000"/>
                    <a:lumOff val="50000"/>
                  </a:schemeClr>
                </a:solidFill>
                <a:latin typeface="Helvetica Neue"/>
              </a:rPr>
              <a:t>Made with 15 flower and plant oils </a:t>
            </a:r>
          </a:p>
          <a:p>
            <a:pPr marL="285750" indent="-285750">
              <a:buFont typeface="Arial" panose="020B0604020202020204" pitchFamily="34" charset="0"/>
              <a:buChar char="•"/>
            </a:pPr>
            <a:r>
              <a:rPr lang="en-US" sz="1400" dirty="0">
                <a:solidFill>
                  <a:schemeClr val="tx1">
                    <a:lumMod val="50000"/>
                    <a:lumOff val="50000"/>
                  </a:schemeClr>
                </a:solidFill>
                <a:latin typeface="Helvetica Neue"/>
              </a:rPr>
              <a:t>Deeply moisturizing, nourishing and soothing </a:t>
            </a:r>
          </a:p>
          <a:p>
            <a:pPr marL="285750" indent="-285750">
              <a:buFont typeface="Arial" panose="020B0604020202020204" pitchFamily="34" charset="0"/>
              <a:buChar char="•"/>
            </a:pPr>
            <a:r>
              <a:rPr lang="en-US" sz="1400" dirty="0">
                <a:solidFill>
                  <a:schemeClr val="tx1">
                    <a:lumMod val="50000"/>
                    <a:lumOff val="50000"/>
                  </a:schemeClr>
                </a:solidFill>
                <a:latin typeface="Helvetica Neue"/>
              </a:rPr>
              <a:t>Heals, repairs, hydrates and rejuvenates</a:t>
            </a:r>
          </a:p>
          <a:p>
            <a:pPr marL="285750" indent="-285750">
              <a:buFont typeface="Arial" panose="020B0604020202020204" pitchFamily="34" charset="0"/>
              <a:buChar char="•"/>
            </a:pPr>
            <a:r>
              <a:rPr lang="en-US" sz="1400" dirty="0">
                <a:solidFill>
                  <a:schemeClr val="tx1">
                    <a:lumMod val="50000"/>
                    <a:lumOff val="50000"/>
                  </a:schemeClr>
                </a:solidFill>
                <a:latin typeface="Helvetica Neue"/>
              </a:rPr>
              <a:t>Comes in tinted (for a sun-kissed glow) and non-tinted</a:t>
            </a:r>
          </a:p>
        </p:txBody>
      </p:sp>
      <p:sp>
        <p:nvSpPr>
          <p:cNvPr id="8" name="TextBox 7">
            <a:extLst>
              <a:ext uri="{FF2B5EF4-FFF2-40B4-BE49-F238E27FC236}">
                <a16:creationId xmlns:a16="http://schemas.microsoft.com/office/drawing/2014/main" id="{988AA18B-321B-44B1-ADDD-122A3E71B609}"/>
              </a:ext>
            </a:extLst>
          </p:cNvPr>
          <p:cNvSpPr txBox="1"/>
          <p:nvPr/>
        </p:nvSpPr>
        <p:spPr>
          <a:xfrm>
            <a:off x="7068540" y="2008630"/>
            <a:ext cx="3064504" cy="1569660"/>
          </a:xfrm>
          <a:prstGeom prst="rect">
            <a:avLst/>
          </a:prstGeom>
          <a:noFill/>
        </p:spPr>
        <p:txBody>
          <a:bodyPr wrap="square" rtlCol="0">
            <a:spAutoFit/>
          </a:bodyPr>
          <a:lstStyle/>
          <a:p>
            <a:r>
              <a:rPr lang="en-US" sz="1600" i="1" dirty="0">
                <a:solidFill>
                  <a:srgbClr val="008080"/>
                </a:solidFill>
              </a:rPr>
              <a:t>‘If your skin starts to look tired midday, this is your secret to looking fresh and glowing all day long. Never leave your house without it!’</a:t>
            </a:r>
          </a:p>
          <a:p>
            <a:r>
              <a:rPr lang="en-US" sz="1600" i="1" dirty="0">
                <a:solidFill>
                  <a:srgbClr val="008080"/>
                </a:solidFill>
              </a:rPr>
              <a:t>		         ~Julie</a:t>
            </a:r>
          </a:p>
        </p:txBody>
      </p:sp>
    </p:spTree>
    <p:extLst>
      <p:ext uri="{BB962C8B-B14F-4D97-AF65-F5344CB8AC3E}">
        <p14:creationId xmlns:p14="http://schemas.microsoft.com/office/powerpoint/2010/main" val="25342473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1B5545-5548-418B-81E4-F677667BE746}"/>
              </a:ext>
            </a:extLst>
          </p:cNvPr>
          <p:cNvSpPr/>
          <p:nvPr/>
        </p:nvSpPr>
        <p:spPr>
          <a:xfrm>
            <a:off x="285750" y="940164"/>
            <a:ext cx="11443516" cy="5632311"/>
          </a:xfrm>
          <a:prstGeom prst="rect">
            <a:avLst/>
          </a:prstGeom>
        </p:spPr>
        <p:txBody>
          <a:bodyPr wrap="square">
            <a:spAutoFit/>
          </a:bodyPr>
          <a:lstStyle/>
          <a:p>
            <a:r>
              <a:rPr lang="en-US" sz="1200" dirty="0">
                <a:solidFill>
                  <a:srgbClr val="787777"/>
                </a:solidFill>
                <a:latin typeface="Helvetica Neue"/>
              </a:rPr>
              <a:t>A delightful oil that some have called a magic potion. Just this one product hydrates, rejuvenates, heals and repairs the skin in a single step. Skin Potion Nourishing Face Oil comes in tinted (for a sun-kissed glow) and non-tinted.</a:t>
            </a:r>
            <a:br>
              <a:rPr lang="en-US" sz="1200" dirty="0">
                <a:solidFill>
                  <a:srgbClr val="787777"/>
                </a:solidFill>
                <a:latin typeface="Helvetica Neue"/>
              </a:rPr>
            </a:br>
            <a:r>
              <a:rPr lang="en-US" sz="1200" dirty="0">
                <a:solidFill>
                  <a:srgbClr val="787777"/>
                </a:solidFill>
                <a:latin typeface="Helvetica Neue"/>
              </a:rPr>
              <a:t> </a:t>
            </a:r>
            <a:br>
              <a:rPr lang="en-US" sz="1200" dirty="0">
                <a:solidFill>
                  <a:srgbClr val="787777"/>
                </a:solidFill>
                <a:latin typeface="Helvetica Neue"/>
              </a:rPr>
            </a:br>
            <a:r>
              <a:rPr lang="en-US" sz="1200" b="1" dirty="0">
                <a:solidFill>
                  <a:srgbClr val="008080"/>
                </a:solidFill>
                <a:latin typeface="Helvetica Neue"/>
              </a:rPr>
              <a:t>What it is:</a:t>
            </a:r>
            <a:br>
              <a:rPr lang="en-US" sz="1200" dirty="0">
                <a:solidFill>
                  <a:srgbClr val="787777"/>
                </a:solidFill>
                <a:latin typeface="Helvetica Neue"/>
              </a:rPr>
            </a:br>
            <a:r>
              <a:rPr lang="en-US" sz="1200" dirty="0">
                <a:solidFill>
                  <a:srgbClr val="787777"/>
                </a:solidFill>
                <a:latin typeface="Helvetica Neue"/>
              </a:rPr>
              <a:t>This is the all-time bestselling Miss Julie product that has grown a cult-like following. And it’s easy to see why - the </a:t>
            </a:r>
            <a:r>
              <a:rPr lang="en-US" sz="1200" b="1" dirty="0">
                <a:solidFill>
                  <a:srgbClr val="008080"/>
                </a:solidFill>
                <a:latin typeface="Helvetica Neue"/>
              </a:rPr>
              <a:t>Skin Potion Face Oil</a:t>
            </a:r>
            <a:r>
              <a:rPr lang="en-US" sz="1200" b="1" dirty="0">
                <a:solidFill>
                  <a:srgbClr val="787777"/>
                </a:solidFill>
                <a:latin typeface="Helvetica Neue"/>
              </a:rPr>
              <a:t>,</a:t>
            </a:r>
            <a:r>
              <a:rPr lang="en-US" sz="1200" dirty="0">
                <a:solidFill>
                  <a:srgbClr val="787777"/>
                </a:solidFill>
                <a:latin typeface="Helvetica Neue"/>
              </a:rPr>
              <a:t> is deluxe, deluxe, deluxe! It sinks into the skin instantly and starts to work immediately. It’s so hydrating that you can use it instead of a moisturizer or turbo-charge your moisturizer by applying this oil first.</a:t>
            </a:r>
            <a:br>
              <a:rPr lang="en-US" sz="1200" dirty="0">
                <a:solidFill>
                  <a:srgbClr val="787777"/>
                </a:solidFill>
                <a:latin typeface="Helvetica Neue"/>
              </a:rPr>
            </a:br>
            <a:r>
              <a:rPr lang="en-US" sz="1200" b="1" dirty="0">
                <a:solidFill>
                  <a:srgbClr val="787777"/>
                </a:solidFill>
                <a:latin typeface="Helvetica Neue"/>
              </a:rPr>
              <a:t> </a:t>
            </a:r>
            <a:br>
              <a:rPr lang="en-US" sz="1200" dirty="0">
                <a:solidFill>
                  <a:srgbClr val="787777"/>
                </a:solidFill>
                <a:latin typeface="Helvetica Neue"/>
              </a:rPr>
            </a:br>
            <a:r>
              <a:rPr lang="en-US" sz="1200" b="1" dirty="0">
                <a:solidFill>
                  <a:srgbClr val="008080"/>
                </a:solidFill>
                <a:latin typeface="Helvetica Neue"/>
              </a:rPr>
              <a:t>What it does: </a:t>
            </a:r>
            <a:br>
              <a:rPr lang="en-US" sz="1200" dirty="0">
                <a:solidFill>
                  <a:srgbClr val="787777"/>
                </a:solidFill>
                <a:latin typeface="Helvetica Neue"/>
              </a:rPr>
            </a:br>
            <a:r>
              <a:rPr lang="en-US" sz="1200" dirty="0">
                <a:solidFill>
                  <a:srgbClr val="787777"/>
                </a:solidFill>
                <a:latin typeface="Helvetica Neue"/>
              </a:rPr>
              <a:t>This face oil was specifically designed to heal, repair, rejuvenate and hydrate with the best all-natural ingredients available. Made with 15 flower and plant oils like neroli (full of vitamin C for glow), rosehip seed oil (rich in vitamin A &amp; essential fatty acids), jojoba oil (moisturizes and restores healthy, smooth, and glowing skin) and many more, this oil will give you super soft, super supple and gorgeous glowing skin. With all those delicious natural ingredients, it leaves a barely-there, but nonetheless gorgeous scent.</a:t>
            </a:r>
            <a:br>
              <a:rPr lang="en-US" sz="1200" dirty="0">
                <a:solidFill>
                  <a:srgbClr val="787777"/>
                </a:solidFill>
                <a:latin typeface="Helvetica Neue"/>
              </a:rPr>
            </a:br>
            <a:r>
              <a:rPr lang="en-US" sz="1200" b="1" dirty="0">
                <a:solidFill>
                  <a:srgbClr val="787777"/>
                </a:solidFill>
                <a:latin typeface="Helvetica Neue"/>
              </a:rPr>
              <a:t> </a:t>
            </a:r>
            <a:br>
              <a:rPr lang="en-US" sz="1200" dirty="0">
                <a:solidFill>
                  <a:srgbClr val="787777"/>
                </a:solidFill>
                <a:latin typeface="Helvetica Neue"/>
              </a:rPr>
            </a:br>
            <a:r>
              <a:rPr lang="en-US" sz="1200" b="1" dirty="0">
                <a:solidFill>
                  <a:srgbClr val="008080"/>
                </a:solidFill>
                <a:latin typeface="Helvetica Neue"/>
              </a:rPr>
              <a:t>Who’s it for:</a:t>
            </a:r>
            <a:br>
              <a:rPr lang="en-US" sz="1200" dirty="0">
                <a:solidFill>
                  <a:srgbClr val="787777"/>
                </a:solidFill>
                <a:latin typeface="Helvetica Neue"/>
              </a:rPr>
            </a:br>
            <a:r>
              <a:rPr lang="en-US" sz="1200" dirty="0">
                <a:solidFill>
                  <a:srgbClr val="787777"/>
                </a:solidFill>
                <a:latin typeface="Helvetica Neue"/>
              </a:rPr>
              <a:t>✔ Normal skin ✔ Oily skin ✔ Combination skin ✔ Sensitive skin</a:t>
            </a:r>
            <a:br>
              <a:rPr lang="en-US" sz="1200" dirty="0">
                <a:solidFill>
                  <a:srgbClr val="787777"/>
                </a:solidFill>
                <a:latin typeface="Helvetica Neue"/>
              </a:rPr>
            </a:br>
            <a:r>
              <a:rPr lang="en-US" sz="1200" b="1" dirty="0">
                <a:solidFill>
                  <a:srgbClr val="787777"/>
                </a:solidFill>
                <a:latin typeface="Helvetica Neue"/>
              </a:rPr>
              <a:t> </a:t>
            </a:r>
            <a:br>
              <a:rPr lang="en-US" sz="1200" dirty="0">
                <a:solidFill>
                  <a:srgbClr val="787777"/>
                </a:solidFill>
                <a:latin typeface="Helvetica Neue"/>
              </a:rPr>
            </a:br>
            <a:r>
              <a:rPr lang="en-US" sz="1200" b="1" dirty="0">
                <a:solidFill>
                  <a:srgbClr val="008080"/>
                </a:solidFill>
                <a:latin typeface="Helvetica Neue"/>
              </a:rPr>
              <a:t>How to use:</a:t>
            </a:r>
            <a:br>
              <a:rPr lang="en-US" sz="1200" dirty="0">
                <a:solidFill>
                  <a:srgbClr val="787777"/>
                </a:solidFill>
                <a:latin typeface="Helvetica Neue"/>
              </a:rPr>
            </a:br>
            <a:r>
              <a:rPr lang="en-US" sz="1200" dirty="0">
                <a:solidFill>
                  <a:srgbClr val="787777"/>
                </a:solidFill>
                <a:latin typeface="Helvetica Neue"/>
              </a:rPr>
              <a:t>After cleansing, rub a few drops of the potion all over the face and neck.</a:t>
            </a:r>
            <a:br>
              <a:rPr lang="en-US" sz="1200" dirty="0">
                <a:solidFill>
                  <a:srgbClr val="787777"/>
                </a:solidFill>
                <a:latin typeface="Helvetica Neue"/>
              </a:rPr>
            </a:br>
            <a:r>
              <a:rPr lang="en-US" sz="1200" b="1" dirty="0">
                <a:solidFill>
                  <a:srgbClr val="787777"/>
                </a:solidFill>
                <a:latin typeface="Helvetica Neue"/>
              </a:rPr>
              <a:t> </a:t>
            </a:r>
            <a:br>
              <a:rPr lang="en-US" sz="1200" dirty="0">
                <a:solidFill>
                  <a:srgbClr val="787777"/>
                </a:solidFill>
                <a:latin typeface="Helvetica Neue"/>
              </a:rPr>
            </a:br>
            <a:r>
              <a:rPr lang="en-US" sz="1200" b="1" dirty="0">
                <a:solidFill>
                  <a:srgbClr val="008080"/>
                </a:solidFill>
                <a:latin typeface="Helvetica Neue"/>
              </a:rPr>
              <a:t>Julie’s tip:</a:t>
            </a:r>
            <a:br>
              <a:rPr lang="en-US" sz="1200" dirty="0">
                <a:solidFill>
                  <a:srgbClr val="787777"/>
                </a:solidFill>
                <a:latin typeface="Helvetica Neue"/>
              </a:rPr>
            </a:br>
            <a:r>
              <a:rPr lang="en-US" sz="1200" dirty="0">
                <a:solidFill>
                  <a:srgbClr val="787777"/>
                </a:solidFill>
                <a:latin typeface="Helvetica Neue"/>
              </a:rPr>
              <a:t>If your skin starts to look tired midday, this is your secret to looking fresh and glowing all day long. Never leave your house without it!</a:t>
            </a:r>
            <a:br>
              <a:rPr lang="en-US" sz="1200" dirty="0">
                <a:solidFill>
                  <a:srgbClr val="787777"/>
                </a:solidFill>
                <a:latin typeface="Helvetica Neue"/>
              </a:rPr>
            </a:br>
            <a:r>
              <a:rPr lang="en-US" sz="1200" b="1" dirty="0">
                <a:solidFill>
                  <a:srgbClr val="008080"/>
                </a:solidFill>
                <a:latin typeface="Helvetica Neue"/>
              </a:rPr>
              <a:t> </a:t>
            </a:r>
            <a:br>
              <a:rPr lang="en-US" sz="1200" dirty="0">
                <a:solidFill>
                  <a:srgbClr val="008080"/>
                </a:solidFill>
                <a:latin typeface="Helvetica Neue"/>
              </a:rPr>
            </a:br>
            <a:r>
              <a:rPr lang="en-US" sz="1200" b="1" dirty="0">
                <a:solidFill>
                  <a:srgbClr val="008080"/>
                </a:solidFill>
                <a:latin typeface="Helvetica Neue"/>
              </a:rPr>
              <a:t>Ingredients:</a:t>
            </a:r>
            <a:br>
              <a:rPr lang="en-US" sz="1200" dirty="0">
                <a:solidFill>
                  <a:srgbClr val="787777"/>
                </a:solidFill>
                <a:latin typeface="Helvetica Neue"/>
              </a:rPr>
            </a:br>
            <a:r>
              <a:rPr lang="en-US" sz="1200" dirty="0">
                <a:solidFill>
                  <a:srgbClr val="787777"/>
                </a:solidFill>
                <a:latin typeface="Helvetica Neue"/>
              </a:rPr>
              <a:t>Rosa canina (refined Rosehip) Seed Oil, </a:t>
            </a:r>
            <a:r>
              <a:rPr lang="en-US" sz="1200" dirty="0" err="1">
                <a:solidFill>
                  <a:srgbClr val="787777"/>
                </a:solidFill>
                <a:latin typeface="Helvetica Neue"/>
              </a:rPr>
              <a:t>Simmondsia</a:t>
            </a:r>
            <a:r>
              <a:rPr lang="en-US" sz="1200" dirty="0">
                <a:solidFill>
                  <a:srgbClr val="787777"/>
                </a:solidFill>
                <a:latin typeface="Helvetica Neue"/>
              </a:rPr>
              <a:t> chinensis (Jojoba) seed Oil, Vanilla </a:t>
            </a:r>
            <a:r>
              <a:rPr lang="en-US" sz="1200" dirty="0" err="1">
                <a:solidFill>
                  <a:srgbClr val="787777"/>
                </a:solidFill>
                <a:latin typeface="Helvetica Neue"/>
              </a:rPr>
              <a:t>planifolia</a:t>
            </a:r>
            <a:r>
              <a:rPr lang="en-US" sz="1200" dirty="0">
                <a:solidFill>
                  <a:srgbClr val="787777"/>
                </a:solidFill>
                <a:latin typeface="Helvetica Neue"/>
              </a:rPr>
              <a:t> fruit extract, essential oil of Citrus paradisi (Grapefruit), Citrus aurantium (Neroli) flower, Jasminum officinale var. grandiflorum (Jasmine Absolute), Pelargonium graveolens (Geranium), Anthemis nobilis (Roman Chamomile), </a:t>
            </a:r>
            <a:r>
              <a:rPr lang="en-US" sz="1200" dirty="0" err="1">
                <a:solidFill>
                  <a:srgbClr val="787777"/>
                </a:solidFill>
                <a:latin typeface="Helvetica Neue"/>
              </a:rPr>
              <a:t>Matricaria</a:t>
            </a:r>
            <a:r>
              <a:rPr lang="en-US" sz="1200" dirty="0">
                <a:solidFill>
                  <a:srgbClr val="787777"/>
                </a:solidFill>
                <a:latin typeface="Helvetica Neue"/>
              </a:rPr>
              <a:t> chamomilla (German Chamomile), </a:t>
            </a:r>
            <a:r>
              <a:rPr lang="en-US" sz="1200" dirty="0" err="1">
                <a:solidFill>
                  <a:srgbClr val="787777"/>
                </a:solidFill>
                <a:latin typeface="Helvetica Neue"/>
              </a:rPr>
              <a:t>Foeniculum</a:t>
            </a:r>
            <a:r>
              <a:rPr lang="en-US" sz="1200" dirty="0">
                <a:solidFill>
                  <a:srgbClr val="787777"/>
                </a:solidFill>
                <a:latin typeface="Helvetica Neue"/>
              </a:rPr>
              <a:t> vulgare (Sweet Fennel), Daucus carota (Carrot) seed, Citrus bergamia (FCF Bergamot), Lavandula angustifolia (Lavender), Boswellia </a:t>
            </a:r>
            <a:r>
              <a:rPr lang="en-US" sz="1200" dirty="0" err="1">
                <a:solidFill>
                  <a:srgbClr val="787777"/>
                </a:solidFill>
                <a:latin typeface="Helvetica Neue"/>
              </a:rPr>
              <a:t>carterii</a:t>
            </a:r>
            <a:r>
              <a:rPr lang="en-US" sz="1200" dirty="0">
                <a:solidFill>
                  <a:srgbClr val="787777"/>
                </a:solidFill>
                <a:latin typeface="Helvetica Neue"/>
              </a:rPr>
              <a:t> Birdwood (Frankincense), and Rosa damascene (Rose) absolute.</a:t>
            </a:r>
          </a:p>
          <a:p>
            <a:endParaRPr lang="en-US" sz="1200" b="1" dirty="0">
              <a:solidFill>
                <a:srgbClr val="EA9999"/>
              </a:solidFill>
              <a:latin typeface="Helvetica Neue"/>
            </a:endParaRPr>
          </a:p>
          <a:p>
            <a:r>
              <a:rPr lang="en-US" sz="1200" b="1" dirty="0">
                <a:solidFill>
                  <a:srgbClr val="008080"/>
                </a:solidFill>
                <a:latin typeface="Helvetica Neue"/>
              </a:rPr>
              <a:t>Caution: </a:t>
            </a:r>
            <a:r>
              <a:rPr lang="en-US" sz="1200" dirty="0">
                <a:solidFill>
                  <a:srgbClr val="787777"/>
                </a:solidFill>
                <a:latin typeface="Helvetica Neue"/>
              </a:rPr>
              <a:t>Discontinue use if irritation occurs or if you are allergic to the ingredients listed. For external use only.</a:t>
            </a:r>
            <a:endParaRPr lang="en-US" sz="1200" b="0" i="0" dirty="0">
              <a:solidFill>
                <a:srgbClr val="787777"/>
              </a:solidFill>
              <a:effectLst/>
              <a:latin typeface="Helvetica Neue"/>
            </a:endParaRPr>
          </a:p>
        </p:txBody>
      </p:sp>
      <p:sp>
        <p:nvSpPr>
          <p:cNvPr id="5" name="Title 1">
            <a:extLst>
              <a:ext uri="{FF2B5EF4-FFF2-40B4-BE49-F238E27FC236}">
                <a16:creationId xmlns:a16="http://schemas.microsoft.com/office/drawing/2014/main" id="{FD8739C5-CC7E-45D4-9CD3-C46BA88500A5}"/>
              </a:ext>
            </a:extLst>
          </p:cNvPr>
          <p:cNvSpPr txBox="1">
            <a:spLocks/>
          </p:cNvSpPr>
          <p:nvPr/>
        </p:nvSpPr>
        <p:spPr>
          <a:xfrm>
            <a:off x="405584" y="114602"/>
            <a:ext cx="5763298" cy="458787"/>
          </a:xfrm>
          <a:prstGeom prst="rect">
            <a:avLst/>
          </a:prstGeom>
        </p:spPr>
        <p:txBody>
          <a:bodyPr>
            <a:noAutofit/>
          </a:bodyPr>
          <a:lstStyle>
            <a:lvl1pPr algn="ctr" defTabSz="457200" rtl="0" eaLnBrk="1" latinLnBrk="0" hangingPunct="1">
              <a:spcBef>
                <a:spcPct val="0"/>
              </a:spcBef>
              <a:buNone/>
              <a:defRPr sz="2800" kern="1200">
                <a:solidFill>
                  <a:schemeClr val="tx1"/>
                </a:solidFill>
                <a:latin typeface="Montserrat Regular"/>
                <a:ea typeface="+mj-ea"/>
                <a:cs typeface="Montserrat Regular"/>
              </a:defRPr>
            </a:lvl1pPr>
          </a:lstStyle>
          <a:p>
            <a:pPr algn="l"/>
            <a:r>
              <a:rPr lang="en-US" sz="2200" b="1" dirty="0">
                <a:solidFill>
                  <a:srgbClr val="008080"/>
                </a:solidFill>
              </a:rPr>
              <a:t>GLOW SKIN POTION – NON-TINTED</a:t>
            </a:r>
          </a:p>
        </p:txBody>
      </p:sp>
      <p:sp>
        <p:nvSpPr>
          <p:cNvPr id="6" name="TextBox 5">
            <a:extLst>
              <a:ext uri="{FF2B5EF4-FFF2-40B4-BE49-F238E27FC236}">
                <a16:creationId xmlns:a16="http://schemas.microsoft.com/office/drawing/2014/main" id="{04AE6200-E23D-4FF5-830C-E57A40B6A23C}"/>
              </a:ext>
            </a:extLst>
          </p:cNvPr>
          <p:cNvSpPr txBox="1"/>
          <p:nvPr/>
        </p:nvSpPr>
        <p:spPr>
          <a:xfrm>
            <a:off x="405584" y="531660"/>
            <a:ext cx="3328474" cy="261610"/>
          </a:xfrm>
          <a:prstGeom prst="rect">
            <a:avLst/>
          </a:prstGeom>
          <a:noFill/>
        </p:spPr>
        <p:txBody>
          <a:bodyPr wrap="square" rtlCol="0">
            <a:spAutoFit/>
          </a:bodyPr>
          <a:lstStyle/>
          <a:p>
            <a:r>
              <a:rPr lang="en-US" sz="1100" b="1" dirty="0">
                <a:latin typeface="Helvetica Neue"/>
              </a:rPr>
              <a:t>Size</a:t>
            </a:r>
            <a:r>
              <a:rPr lang="en-US" sz="1100" dirty="0">
                <a:latin typeface="Helvetica Neue"/>
              </a:rPr>
              <a:t>: </a:t>
            </a:r>
            <a:r>
              <a:rPr lang="en-US" sz="1100" dirty="0">
                <a:solidFill>
                  <a:srgbClr val="000000"/>
                </a:solidFill>
                <a:latin typeface="Helvetica Neue"/>
              </a:rPr>
              <a:t>Travel size - 5ml      Full size - 30ml</a:t>
            </a:r>
            <a:endParaRPr lang="en-US" sz="1100" dirty="0"/>
          </a:p>
        </p:txBody>
      </p:sp>
    </p:spTree>
    <p:extLst>
      <p:ext uri="{BB962C8B-B14F-4D97-AF65-F5344CB8AC3E}">
        <p14:creationId xmlns:p14="http://schemas.microsoft.com/office/powerpoint/2010/main" val="7290445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oiletry&#10;&#10;Description automatically generated">
            <a:extLst>
              <a:ext uri="{FF2B5EF4-FFF2-40B4-BE49-F238E27FC236}">
                <a16:creationId xmlns:a16="http://schemas.microsoft.com/office/drawing/2014/main" id="{0EDEA76C-61A3-4512-8D74-EA7663721097}"/>
              </a:ext>
            </a:extLst>
          </p:cNvPr>
          <p:cNvPicPr>
            <a:picLocks noChangeAspect="1"/>
          </p:cNvPicPr>
          <p:nvPr/>
        </p:nvPicPr>
        <p:blipFill rotWithShape="1">
          <a:blip r:embed="rId2">
            <a:extLst>
              <a:ext uri="{28A0092B-C50C-407E-A947-70E740481C1C}">
                <a14:useLocalDpi xmlns:a14="http://schemas.microsoft.com/office/drawing/2010/main" val="0"/>
              </a:ext>
            </a:extLst>
          </a:blip>
          <a:srcRect l="36294" t="8706" r="33282" b="1412"/>
          <a:stretch/>
        </p:blipFill>
        <p:spPr>
          <a:xfrm>
            <a:off x="9373573" y="1897806"/>
            <a:ext cx="1791478" cy="3564294"/>
          </a:xfrm>
          <a:prstGeom prst="rect">
            <a:avLst/>
          </a:prstGeom>
        </p:spPr>
      </p:pic>
      <p:sp>
        <p:nvSpPr>
          <p:cNvPr id="2" name="Title 1">
            <a:extLst>
              <a:ext uri="{FF2B5EF4-FFF2-40B4-BE49-F238E27FC236}">
                <a16:creationId xmlns:a16="http://schemas.microsoft.com/office/drawing/2014/main" id="{9A18F3BA-8FC4-4C3E-9347-5BD5841118BE}"/>
              </a:ext>
            </a:extLst>
          </p:cNvPr>
          <p:cNvSpPr txBox="1">
            <a:spLocks/>
          </p:cNvSpPr>
          <p:nvPr/>
        </p:nvSpPr>
        <p:spPr>
          <a:xfrm>
            <a:off x="405584" y="114602"/>
            <a:ext cx="5763298" cy="458787"/>
          </a:xfrm>
          <a:prstGeom prst="rect">
            <a:avLst/>
          </a:prstGeom>
        </p:spPr>
        <p:txBody>
          <a:bodyPr>
            <a:noAutofit/>
          </a:bodyPr>
          <a:lstStyle>
            <a:lvl1pPr algn="ctr" defTabSz="457200" rtl="0" eaLnBrk="1" latinLnBrk="0" hangingPunct="1">
              <a:spcBef>
                <a:spcPct val="0"/>
              </a:spcBef>
              <a:buNone/>
              <a:defRPr sz="2800" kern="1200">
                <a:solidFill>
                  <a:schemeClr val="tx1"/>
                </a:solidFill>
                <a:latin typeface="Montserrat Regular"/>
                <a:ea typeface="+mj-ea"/>
                <a:cs typeface="Montserrat Regular"/>
              </a:defRPr>
            </a:lvl1pPr>
          </a:lstStyle>
          <a:p>
            <a:pPr algn="l"/>
            <a:r>
              <a:rPr lang="en-US" sz="2200" b="1" dirty="0">
                <a:solidFill>
                  <a:srgbClr val="008080"/>
                </a:solidFill>
              </a:rPr>
              <a:t>GLOW SKIN POTION – TINTED</a:t>
            </a:r>
          </a:p>
        </p:txBody>
      </p:sp>
      <p:sp>
        <p:nvSpPr>
          <p:cNvPr id="3" name="TextBox 2">
            <a:extLst>
              <a:ext uri="{FF2B5EF4-FFF2-40B4-BE49-F238E27FC236}">
                <a16:creationId xmlns:a16="http://schemas.microsoft.com/office/drawing/2014/main" id="{7C01D354-B323-4EE1-84AA-F684A9E50D8F}"/>
              </a:ext>
            </a:extLst>
          </p:cNvPr>
          <p:cNvSpPr txBox="1"/>
          <p:nvPr/>
        </p:nvSpPr>
        <p:spPr>
          <a:xfrm>
            <a:off x="405584" y="531660"/>
            <a:ext cx="3328474" cy="261610"/>
          </a:xfrm>
          <a:prstGeom prst="rect">
            <a:avLst/>
          </a:prstGeom>
          <a:noFill/>
        </p:spPr>
        <p:txBody>
          <a:bodyPr wrap="square" rtlCol="0">
            <a:spAutoFit/>
          </a:bodyPr>
          <a:lstStyle/>
          <a:p>
            <a:r>
              <a:rPr lang="en-US" sz="1100" b="1" dirty="0">
                <a:latin typeface="Helvetica Neue"/>
              </a:rPr>
              <a:t>Size</a:t>
            </a:r>
            <a:r>
              <a:rPr lang="en-US" sz="1100" dirty="0">
                <a:latin typeface="Helvetica Neue"/>
              </a:rPr>
              <a:t>: </a:t>
            </a:r>
            <a:r>
              <a:rPr lang="en-US" sz="1100" dirty="0">
                <a:solidFill>
                  <a:srgbClr val="000000"/>
                </a:solidFill>
                <a:latin typeface="Helvetica Neue"/>
              </a:rPr>
              <a:t>Travel size - 5ml      Full size - 30ml</a:t>
            </a:r>
            <a:endParaRPr lang="en-US" sz="1100" dirty="0"/>
          </a:p>
        </p:txBody>
      </p:sp>
      <p:sp>
        <p:nvSpPr>
          <p:cNvPr id="4" name="TextBox 3">
            <a:extLst>
              <a:ext uri="{FF2B5EF4-FFF2-40B4-BE49-F238E27FC236}">
                <a16:creationId xmlns:a16="http://schemas.microsoft.com/office/drawing/2014/main" id="{D9F94E06-A9C6-4EDB-9CA0-AC228DBB41E9}"/>
              </a:ext>
            </a:extLst>
          </p:cNvPr>
          <p:cNvSpPr txBox="1"/>
          <p:nvPr/>
        </p:nvSpPr>
        <p:spPr>
          <a:xfrm>
            <a:off x="560212" y="1352870"/>
            <a:ext cx="5535787" cy="3139321"/>
          </a:xfrm>
          <a:prstGeom prst="rect">
            <a:avLst/>
          </a:prstGeom>
          <a:noFill/>
        </p:spPr>
        <p:txBody>
          <a:bodyPr wrap="square" rtlCol="0">
            <a:spAutoFit/>
          </a:bodyPr>
          <a:lstStyle/>
          <a:p>
            <a:pPr marL="285750" indent="-285750">
              <a:buFont typeface="Arial" panose="020B0604020202020204" pitchFamily="34" charset="0"/>
              <a:buChar char="•"/>
            </a:pPr>
            <a:r>
              <a:rPr lang="en-US" sz="1400" b="1" dirty="0">
                <a:solidFill>
                  <a:srgbClr val="008080"/>
                </a:solidFill>
                <a:latin typeface="Helvetica Neue"/>
              </a:rPr>
              <a:t>Rose Hip Seed Oil</a:t>
            </a:r>
          </a:p>
          <a:p>
            <a:r>
              <a:rPr lang="en-US" sz="1400" dirty="0">
                <a:solidFill>
                  <a:schemeClr val="tx1">
                    <a:lumMod val="50000"/>
                    <a:lumOff val="50000"/>
                  </a:schemeClr>
                </a:solidFill>
                <a:latin typeface="Helvetica Neue"/>
              </a:rPr>
              <a:t>Rich in Vitamin A and essential fatty acids. Two vital components of Rosehip Seed Oil are Linoleic and Linolenic Acids, which play an important role in nourishing the skin.</a:t>
            </a:r>
          </a:p>
          <a:p>
            <a:endParaRPr lang="en-US" sz="1400" dirty="0">
              <a:solidFill>
                <a:schemeClr val="tx1">
                  <a:lumMod val="50000"/>
                  <a:lumOff val="50000"/>
                </a:schemeClr>
              </a:solidFill>
              <a:latin typeface="Helvetica Neue"/>
            </a:endParaRPr>
          </a:p>
          <a:p>
            <a:pPr marL="285750" indent="-285750">
              <a:buFont typeface="Arial" panose="020B0604020202020204" pitchFamily="34" charset="0"/>
              <a:buChar char="•"/>
            </a:pPr>
            <a:r>
              <a:rPr lang="en-US" sz="1400" b="1" dirty="0">
                <a:solidFill>
                  <a:srgbClr val="008080"/>
                </a:solidFill>
                <a:latin typeface="Helvetica Neue"/>
              </a:rPr>
              <a:t>Sea Buckthorn Berry Oil </a:t>
            </a:r>
          </a:p>
          <a:p>
            <a:r>
              <a:rPr lang="en-US" sz="1400" dirty="0">
                <a:solidFill>
                  <a:schemeClr val="tx1">
                    <a:lumMod val="50000"/>
                    <a:lumOff val="50000"/>
                  </a:schemeClr>
                </a:solidFill>
                <a:latin typeface="Helvetica Neue"/>
              </a:rPr>
              <a:t>High in antioxidant properties, this ingredient alone can defeat the signs of aging. Natural skin protection from UV rays and repair skin barrier. Strengthen skin tissues and restore elasticity.</a:t>
            </a:r>
          </a:p>
          <a:p>
            <a:endParaRPr lang="en-US" sz="1400" dirty="0">
              <a:solidFill>
                <a:srgbClr val="008080"/>
              </a:solidFill>
              <a:latin typeface="Helvetica Neue"/>
            </a:endParaRPr>
          </a:p>
          <a:p>
            <a:pPr marL="285750" indent="-285750">
              <a:buFont typeface="Arial" panose="020B0604020202020204" pitchFamily="34" charset="0"/>
              <a:buChar char="•"/>
            </a:pPr>
            <a:r>
              <a:rPr lang="en-US" sz="1400" b="1" dirty="0">
                <a:solidFill>
                  <a:srgbClr val="008080"/>
                </a:solidFill>
                <a:latin typeface="Helvetica Neue"/>
              </a:rPr>
              <a:t>17 Powerful Oils of Flowers and Plants</a:t>
            </a:r>
          </a:p>
          <a:p>
            <a:pPr marL="0" rtl="0" latinLnBrk="0">
              <a:spcBef>
                <a:spcPts val="0"/>
              </a:spcBef>
              <a:spcAft>
                <a:spcPts val="0"/>
              </a:spcAft>
            </a:pPr>
            <a:r>
              <a:rPr lang="en-US" sz="1400" dirty="0">
                <a:solidFill>
                  <a:srgbClr val="7F7F7F"/>
                </a:solidFill>
                <a:effectLst/>
                <a:latin typeface="Helvetica Neue"/>
              </a:rPr>
              <a:t>Together, they help regenerate energy in the skin tissue to repair free radical damages such as sun-damaged skin, premature aging, uneven skin tone, and lack of elasticity</a:t>
            </a:r>
            <a:r>
              <a:rPr lang="en-US" sz="1600" dirty="0">
                <a:solidFill>
                  <a:srgbClr val="7F7F7F"/>
                </a:solidFill>
                <a:effectLst/>
                <a:latin typeface="Helvetica Neue"/>
              </a:rPr>
              <a:t>.</a:t>
            </a:r>
            <a:endParaRPr lang="en-US" sz="1600" dirty="0">
              <a:solidFill>
                <a:srgbClr val="444444"/>
              </a:solidFill>
              <a:effectLst/>
              <a:latin typeface="tahoma" panose="020B0604030504040204" pitchFamily="34" charset="0"/>
            </a:endParaRPr>
          </a:p>
        </p:txBody>
      </p:sp>
      <p:sp>
        <p:nvSpPr>
          <p:cNvPr id="9" name="TextBox 8">
            <a:extLst>
              <a:ext uri="{FF2B5EF4-FFF2-40B4-BE49-F238E27FC236}">
                <a16:creationId xmlns:a16="http://schemas.microsoft.com/office/drawing/2014/main" id="{A2C282E5-BEF5-48AF-B641-7DBEACF2AD4C}"/>
              </a:ext>
            </a:extLst>
          </p:cNvPr>
          <p:cNvSpPr txBox="1"/>
          <p:nvPr/>
        </p:nvSpPr>
        <p:spPr>
          <a:xfrm>
            <a:off x="560212" y="4736259"/>
            <a:ext cx="9165694" cy="1600438"/>
          </a:xfrm>
          <a:prstGeom prst="rect">
            <a:avLst/>
          </a:prstGeom>
          <a:noFill/>
          <a:ln>
            <a:solidFill>
              <a:srgbClr val="FFCCCC"/>
            </a:solidFill>
          </a:ln>
        </p:spPr>
        <p:txBody>
          <a:bodyPr wrap="square" rtlCol="0">
            <a:spAutoFit/>
          </a:bodyPr>
          <a:lstStyle/>
          <a:p>
            <a:r>
              <a:rPr lang="en-US" sz="1400" b="1" i="0" dirty="0">
                <a:solidFill>
                  <a:srgbClr val="008080"/>
                </a:solidFill>
                <a:effectLst/>
                <a:latin typeface="Hind" panose="020B0502040204020203" pitchFamily="2" charset="0"/>
              </a:rPr>
              <a:t>A delightful oil that some have called a magic potion. Just this one product hydrates, rejuvenates, heals and repairs the skin in a single step. The GLOW Skin Potion comes in tinted (for a sun-kissed glow) and non-tinted.</a:t>
            </a:r>
          </a:p>
          <a:p>
            <a:endParaRPr lang="en-US" sz="1400" b="0" i="0" dirty="0">
              <a:solidFill>
                <a:srgbClr val="008080"/>
              </a:solidFill>
              <a:effectLst/>
              <a:latin typeface="Hind" panose="020B0502040204020203" pitchFamily="2" charset="0"/>
            </a:endParaRPr>
          </a:p>
          <a:p>
            <a:r>
              <a:rPr lang="en-US" sz="1400" dirty="0">
                <a:solidFill>
                  <a:schemeClr val="tx1">
                    <a:lumMod val="50000"/>
                    <a:lumOff val="50000"/>
                  </a:schemeClr>
                </a:solidFill>
                <a:latin typeface="Helvetica Neue"/>
              </a:rPr>
              <a:t>Pure sources of plants, flowers and seeds</a:t>
            </a:r>
          </a:p>
          <a:p>
            <a:pPr marL="285750" indent="-285750">
              <a:buFont typeface="Arial" panose="020B0604020202020204" pitchFamily="34" charset="0"/>
              <a:buChar char="•"/>
            </a:pPr>
            <a:r>
              <a:rPr lang="en-US" sz="1400" dirty="0">
                <a:solidFill>
                  <a:schemeClr val="tx1">
                    <a:lumMod val="50000"/>
                    <a:lumOff val="50000"/>
                  </a:schemeClr>
                </a:solidFill>
                <a:latin typeface="Helvetica Neue"/>
              </a:rPr>
              <a:t>Deeply moisturizing, nourishing and soothing </a:t>
            </a:r>
          </a:p>
          <a:p>
            <a:pPr marL="285750" indent="-285750">
              <a:buFont typeface="Arial" panose="020B0604020202020204" pitchFamily="34" charset="0"/>
              <a:buChar char="•"/>
            </a:pPr>
            <a:r>
              <a:rPr lang="en-US" sz="1400" dirty="0">
                <a:solidFill>
                  <a:schemeClr val="tx1">
                    <a:lumMod val="50000"/>
                    <a:lumOff val="50000"/>
                  </a:schemeClr>
                </a:solidFill>
                <a:latin typeface="Helvetica Neue"/>
              </a:rPr>
              <a:t>Heals, repairs, hydrates and rejuvenates</a:t>
            </a:r>
          </a:p>
          <a:p>
            <a:pPr marL="285750" indent="-285750">
              <a:buFont typeface="Arial" panose="020B0604020202020204" pitchFamily="34" charset="0"/>
              <a:buChar char="•"/>
            </a:pPr>
            <a:r>
              <a:rPr lang="en-US" sz="1400" dirty="0">
                <a:solidFill>
                  <a:schemeClr val="tx1">
                    <a:lumMod val="50000"/>
                    <a:lumOff val="50000"/>
                  </a:schemeClr>
                </a:solidFill>
                <a:latin typeface="Helvetica Neue"/>
              </a:rPr>
              <a:t>Comes in tinted (for a sun-kissed glow) and non-tinted</a:t>
            </a:r>
          </a:p>
        </p:txBody>
      </p:sp>
      <p:sp>
        <p:nvSpPr>
          <p:cNvPr id="8" name="TextBox 7">
            <a:extLst>
              <a:ext uri="{FF2B5EF4-FFF2-40B4-BE49-F238E27FC236}">
                <a16:creationId xmlns:a16="http://schemas.microsoft.com/office/drawing/2014/main" id="{988AA18B-321B-44B1-ADDD-122A3E71B609}"/>
              </a:ext>
            </a:extLst>
          </p:cNvPr>
          <p:cNvSpPr txBox="1"/>
          <p:nvPr/>
        </p:nvSpPr>
        <p:spPr>
          <a:xfrm>
            <a:off x="7118674" y="1501151"/>
            <a:ext cx="2753113" cy="1815882"/>
          </a:xfrm>
          <a:prstGeom prst="rect">
            <a:avLst/>
          </a:prstGeom>
          <a:noFill/>
        </p:spPr>
        <p:txBody>
          <a:bodyPr wrap="square" rtlCol="0">
            <a:spAutoFit/>
          </a:bodyPr>
          <a:lstStyle/>
          <a:p>
            <a:r>
              <a:rPr lang="en-US" sz="1600" i="1" dirty="0">
                <a:solidFill>
                  <a:srgbClr val="008080"/>
                </a:solidFill>
              </a:rPr>
              <a:t>‘The tinted version does give skin the sun-kissed glow all year round. It is also a great finishing treatment product as it gives a beautiful color that adapts to skin tone.</a:t>
            </a:r>
          </a:p>
          <a:p>
            <a:r>
              <a:rPr lang="en-US" sz="1600" i="1" dirty="0">
                <a:solidFill>
                  <a:srgbClr val="008080"/>
                </a:solidFill>
              </a:rPr>
              <a:t>	                     ~Julie</a:t>
            </a:r>
          </a:p>
        </p:txBody>
      </p:sp>
    </p:spTree>
    <p:extLst>
      <p:ext uri="{BB962C8B-B14F-4D97-AF65-F5344CB8AC3E}">
        <p14:creationId xmlns:p14="http://schemas.microsoft.com/office/powerpoint/2010/main" val="3125572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1B5545-5548-418B-81E4-F677667BE746}"/>
              </a:ext>
            </a:extLst>
          </p:cNvPr>
          <p:cNvSpPr/>
          <p:nvPr/>
        </p:nvSpPr>
        <p:spPr>
          <a:xfrm>
            <a:off x="285750" y="940164"/>
            <a:ext cx="11443516" cy="5632311"/>
          </a:xfrm>
          <a:prstGeom prst="rect">
            <a:avLst/>
          </a:prstGeom>
        </p:spPr>
        <p:txBody>
          <a:bodyPr wrap="square">
            <a:spAutoFit/>
          </a:bodyPr>
          <a:lstStyle/>
          <a:p>
            <a:r>
              <a:rPr lang="en-US" sz="1200" dirty="0">
                <a:solidFill>
                  <a:srgbClr val="787777"/>
                </a:solidFill>
                <a:latin typeface="Helvetica Neue"/>
              </a:rPr>
              <a:t>A delightful oil that some have called a magic potion. Just this one product hydrates, rejuvenates, heals and repairs the skin in a single step. Skin Potion Nourishing Face Oil comes in tinted (for a sun-kissed glow) and non-tinted.</a:t>
            </a:r>
            <a:br>
              <a:rPr lang="en-US" sz="1200" dirty="0">
                <a:solidFill>
                  <a:srgbClr val="787777"/>
                </a:solidFill>
                <a:latin typeface="Helvetica Neue"/>
              </a:rPr>
            </a:br>
            <a:r>
              <a:rPr lang="en-US" sz="1200" dirty="0">
                <a:solidFill>
                  <a:srgbClr val="787777"/>
                </a:solidFill>
                <a:latin typeface="Helvetica Neue"/>
              </a:rPr>
              <a:t> </a:t>
            </a:r>
            <a:br>
              <a:rPr lang="en-US" sz="1200" dirty="0">
                <a:solidFill>
                  <a:srgbClr val="787777"/>
                </a:solidFill>
                <a:latin typeface="Helvetica Neue"/>
              </a:rPr>
            </a:br>
            <a:r>
              <a:rPr lang="en-US" sz="1200" b="1" dirty="0">
                <a:solidFill>
                  <a:srgbClr val="008080"/>
                </a:solidFill>
                <a:latin typeface="Helvetica Neue"/>
              </a:rPr>
              <a:t>What it is:</a:t>
            </a:r>
            <a:br>
              <a:rPr lang="en-US" sz="1200" dirty="0">
                <a:solidFill>
                  <a:srgbClr val="787777"/>
                </a:solidFill>
                <a:latin typeface="Helvetica Neue"/>
              </a:rPr>
            </a:br>
            <a:r>
              <a:rPr lang="en-US" sz="1200" dirty="0">
                <a:solidFill>
                  <a:srgbClr val="787777"/>
                </a:solidFill>
                <a:latin typeface="Helvetica Neue"/>
              </a:rPr>
              <a:t>This is the all-time bestselling Miss Julie product that has grown a cult-like following. And it’s easy to see why - the </a:t>
            </a:r>
            <a:r>
              <a:rPr lang="en-US" sz="1200" b="1" dirty="0">
                <a:solidFill>
                  <a:srgbClr val="008080"/>
                </a:solidFill>
                <a:latin typeface="Helvetica Neue"/>
              </a:rPr>
              <a:t>Skin Potion Face Oil</a:t>
            </a:r>
            <a:r>
              <a:rPr lang="en-US" sz="1200" b="1" dirty="0">
                <a:solidFill>
                  <a:srgbClr val="787777"/>
                </a:solidFill>
                <a:latin typeface="Helvetica Neue"/>
              </a:rPr>
              <a:t>,</a:t>
            </a:r>
            <a:r>
              <a:rPr lang="en-US" sz="1200" dirty="0">
                <a:solidFill>
                  <a:srgbClr val="787777"/>
                </a:solidFill>
                <a:latin typeface="Helvetica Neue"/>
              </a:rPr>
              <a:t> is deluxe, deluxe, deluxe! It sinks into the skin instantly and starts to work immediately. It’s so hydrating that you can use it instead of a moisturizer or turbo-charge your moisturizer by applying this oil first.</a:t>
            </a:r>
            <a:br>
              <a:rPr lang="en-US" sz="1200" dirty="0">
                <a:solidFill>
                  <a:srgbClr val="787777"/>
                </a:solidFill>
                <a:latin typeface="Helvetica Neue"/>
              </a:rPr>
            </a:br>
            <a:r>
              <a:rPr lang="en-US" sz="1200" b="1" dirty="0">
                <a:solidFill>
                  <a:srgbClr val="787777"/>
                </a:solidFill>
                <a:latin typeface="Helvetica Neue"/>
              </a:rPr>
              <a:t> </a:t>
            </a:r>
            <a:br>
              <a:rPr lang="en-US" sz="1200" dirty="0">
                <a:solidFill>
                  <a:srgbClr val="787777"/>
                </a:solidFill>
                <a:latin typeface="Helvetica Neue"/>
              </a:rPr>
            </a:br>
            <a:r>
              <a:rPr lang="en-US" sz="1200" b="1" dirty="0">
                <a:solidFill>
                  <a:srgbClr val="008080"/>
                </a:solidFill>
                <a:latin typeface="Helvetica Neue"/>
              </a:rPr>
              <a:t>What it does: </a:t>
            </a:r>
            <a:br>
              <a:rPr lang="en-US" sz="1200" dirty="0">
                <a:solidFill>
                  <a:srgbClr val="787777"/>
                </a:solidFill>
                <a:latin typeface="Helvetica Neue"/>
              </a:rPr>
            </a:br>
            <a:r>
              <a:rPr lang="en-US" sz="1200" dirty="0">
                <a:solidFill>
                  <a:srgbClr val="787777"/>
                </a:solidFill>
                <a:latin typeface="Helvetica Neue"/>
              </a:rPr>
              <a:t>This face oil was specifically designed to heal, repair, rejuvenate and hydrate with the best all-natural ingredients available. Made with 15 flower and plant oils like neroli (full of vitamin C for glow), rosehip seed oil (rich in vitamin A &amp; essential fatty acids), jojoba oil (moisturizes and restores healthy, smooth, and glowing skin) and many more, this oil will give you super soft, super supple and gorgeous glowing skin. With all those delicious natural ingredients, it leaves a barely-there, but nonetheless gorgeous scent.</a:t>
            </a:r>
            <a:br>
              <a:rPr lang="en-US" sz="1200" dirty="0">
                <a:solidFill>
                  <a:srgbClr val="787777"/>
                </a:solidFill>
                <a:latin typeface="Helvetica Neue"/>
              </a:rPr>
            </a:br>
            <a:r>
              <a:rPr lang="en-US" sz="1200" b="1" dirty="0">
                <a:solidFill>
                  <a:srgbClr val="787777"/>
                </a:solidFill>
                <a:latin typeface="Helvetica Neue"/>
              </a:rPr>
              <a:t> </a:t>
            </a:r>
            <a:br>
              <a:rPr lang="en-US" sz="1200" dirty="0">
                <a:solidFill>
                  <a:srgbClr val="787777"/>
                </a:solidFill>
                <a:latin typeface="Helvetica Neue"/>
              </a:rPr>
            </a:br>
            <a:r>
              <a:rPr lang="en-US" sz="1200" b="1" dirty="0">
                <a:solidFill>
                  <a:srgbClr val="008080"/>
                </a:solidFill>
                <a:latin typeface="Helvetica Neue"/>
              </a:rPr>
              <a:t>Who’s it for:</a:t>
            </a:r>
            <a:br>
              <a:rPr lang="en-US" sz="1200" dirty="0">
                <a:solidFill>
                  <a:srgbClr val="787777"/>
                </a:solidFill>
                <a:latin typeface="Helvetica Neue"/>
              </a:rPr>
            </a:br>
            <a:r>
              <a:rPr lang="en-US" sz="1200" dirty="0">
                <a:solidFill>
                  <a:srgbClr val="787777"/>
                </a:solidFill>
                <a:latin typeface="Helvetica Neue"/>
              </a:rPr>
              <a:t>✔ Normal skin ✔ Oily skin ✔ Combination skin ✔ Sensitive skin</a:t>
            </a:r>
            <a:br>
              <a:rPr lang="en-US" sz="1200" dirty="0">
                <a:solidFill>
                  <a:srgbClr val="787777"/>
                </a:solidFill>
                <a:latin typeface="Helvetica Neue"/>
              </a:rPr>
            </a:br>
            <a:r>
              <a:rPr lang="en-US" sz="1200" b="1" dirty="0">
                <a:solidFill>
                  <a:srgbClr val="787777"/>
                </a:solidFill>
                <a:latin typeface="Helvetica Neue"/>
              </a:rPr>
              <a:t> </a:t>
            </a:r>
            <a:br>
              <a:rPr lang="en-US" sz="1200" dirty="0">
                <a:solidFill>
                  <a:srgbClr val="787777"/>
                </a:solidFill>
                <a:latin typeface="Helvetica Neue"/>
              </a:rPr>
            </a:br>
            <a:r>
              <a:rPr lang="en-US" sz="1200" b="1" dirty="0">
                <a:solidFill>
                  <a:srgbClr val="008080"/>
                </a:solidFill>
                <a:latin typeface="Helvetica Neue"/>
              </a:rPr>
              <a:t>How to use:</a:t>
            </a:r>
            <a:br>
              <a:rPr lang="en-US" sz="1200" dirty="0">
                <a:solidFill>
                  <a:srgbClr val="787777"/>
                </a:solidFill>
                <a:latin typeface="Helvetica Neue"/>
              </a:rPr>
            </a:br>
            <a:r>
              <a:rPr lang="en-US" sz="1200" dirty="0">
                <a:solidFill>
                  <a:srgbClr val="787777"/>
                </a:solidFill>
                <a:latin typeface="Helvetica Neue"/>
              </a:rPr>
              <a:t>After cleansing, rub a few drops of the potion all over the face and neck.</a:t>
            </a:r>
            <a:br>
              <a:rPr lang="en-US" sz="1200" dirty="0">
                <a:solidFill>
                  <a:srgbClr val="787777"/>
                </a:solidFill>
                <a:latin typeface="Helvetica Neue"/>
              </a:rPr>
            </a:br>
            <a:r>
              <a:rPr lang="en-US" sz="1200" b="1" dirty="0">
                <a:solidFill>
                  <a:srgbClr val="787777"/>
                </a:solidFill>
                <a:latin typeface="Helvetica Neue"/>
              </a:rPr>
              <a:t> </a:t>
            </a:r>
            <a:br>
              <a:rPr lang="en-US" sz="1200" dirty="0">
                <a:solidFill>
                  <a:srgbClr val="787777"/>
                </a:solidFill>
                <a:latin typeface="Helvetica Neue"/>
              </a:rPr>
            </a:br>
            <a:r>
              <a:rPr lang="en-US" sz="1200" b="1" dirty="0">
                <a:solidFill>
                  <a:srgbClr val="008080"/>
                </a:solidFill>
                <a:latin typeface="Helvetica Neue"/>
              </a:rPr>
              <a:t>Julie’s tip:</a:t>
            </a:r>
            <a:br>
              <a:rPr lang="en-US" sz="1200" dirty="0">
                <a:solidFill>
                  <a:srgbClr val="787777"/>
                </a:solidFill>
                <a:latin typeface="Helvetica Neue"/>
              </a:rPr>
            </a:br>
            <a:r>
              <a:rPr lang="en-US" sz="1200" dirty="0">
                <a:solidFill>
                  <a:srgbClr val="787777"/>
                </a:solidFill>
                <a:latin typeface="Helvetica Neue"/>
              </a:rPr>
              <a:t>If your skin starts to look tired midday, this is your secret to looking fresh and glowing all day long. Never leave your house without it!</a:t>
            </a:r>
            <a:br>
              <a:rPr lang="en-US" sz="1200" dirty="0">
                <a:solidFill>
                  <a:srgbClr val="787777"/>
                </a:solidFill>
                <a:latin typeface="Helvetica Neue"/>
              </a:rPr>
            </a:br>
            <a:r>
              <a:rPr lang="en-US" sz="1200" b="1" dirty="0">
                <a:solidFill>
                  <a:srgbClr val="008080"/>
                </a:solidFill>
                <a:latin typeface="Helvetica Neue"/>
              </a:rPr>
              <a:t> </a:t>
            </a:r>
            <a:br>
              <a:rPr lang="en-US" sz="1200" dirty="0">
                <a:solidFill>
                  <a:srgbClr val="008080"/>
                </a:solidFill>
                <a:latin typeface="Helvetica Neue"/>
              </a:rPr>
            </a:br>
            <a:r>
              <a:rPr lang="en-US" sz="1200" b="1" dirty="0">
                <a:solidFill>
                  <a:srgbClr val="008080"/>
                </a:solidFill>
                <a:latin typeface="Helvetica Neue"/>
              </a:rPr>
              <a:t>Ingredients:</a:t>
            </a:r>
            <a:br>
              <a:rPr lang="en-US" sz="1200" dirty="0">
                <a:solidFill>
                  <a:srgbClr val="787777"/>
                </a:solidFill>
                <a:latin typeface="Helvetica Neue"/>
              </a:rPr>
            </a:br>
            <a:r>
              <a:rPr lang="en-US" sz="1200" b="0" i="0" dirty="0">
                <a:solidFill>
                  <a:schemeClr val="tx1">
                    <a:lumMod val="50000"/>
                    <a:lumOff val="50000"/>
                  </a:schemeClr>
                </a:solidFill>
                <a:effectLst/>
                <a:latin typeface="Helvetica Neue"/>
              </a:rPr>
              <a:t>Rosa canina (Virgin Rosehip) Seed Oil, </a:t>
            </a:r>
            <a:r>
              <a:rPr lang="en-US" sz="1200" b="0" i="0" dirty="0" err="1">
                <a:solidFill>
                  <a:schemeClr val="tx1">
                    <a:lumMod val="50000"/>
                    <a:lumOff val="50000"/>
                  </a:schemeClr>
                </a:solidFill>
                <a:effectLst/>
                <a:latin typeface="Helvetica Neue"/>
              </a:rPr>
              <a:t>Simmondsia</a:t>
            </a:r>
            <a:r>
              <a:rPr lang="en-US" sz="1200" b="0" i="0" dirty="0">
                <a:solidFill>
                  <a:schemeClr val="tx1">
                    <a:lumMod val="50000"/>
                    <a:lumOff val="50000"/>
                  </a:schemeClr>
                </a:solidFill>
                <a:effectLst/>
                <a:latin typeface="Helvetica Neue"/>
              </a:rPr>
              <a:t> Chinensis (Jojoba) Seed Oil, </a:t>
            </a:r>
            <a:r>
              <a:rPr lang="en-US" sz="1200" b="0" i="0" dirty="0" err="1">
                <a:solidFill>
                  <a:schemeClr val="tx1">
                    <a:lumMod val="50000"/>
                    <a:lumOff val="50000"/>
                  </a:schemeClr>
                </a:solidFill>
                <a:effectLst/>
                <a:latin typeface="Helvetica Neue"/>
              </a:rPr>
              <a:t>Hippophae</a:t>
            </a:r>
            <a:r>
              <a:rPr lang="en-US" sz="1200" b="0" i="0" dirty="0">
                <a:solidFill>
                  <a:schemeClr val="tx1">
                    <a:lumMod val="50000"/>
                    <a:lumOff val="50000"/>
                  </a:schemeClr>
                </a:solidFill>
                <a:effectLst/>
                <a:latin typeface="Helvetica Neue"/>
              </a:rPr>
              <a:t> </a:t>
            </a:r>
            <a:r>
              <a:rPr lang="en-US" sz="1200" b="0" i="0" dirty="0" err="1">
                <a:solidFill>
                  <a:schemeClr val="tx1">
                    <a:lumMod val="50000"/>
                    <a:lumOff val="50000"/>
                  </a:schemeClr>
                </a:solidFill>
                <a:effectLst/>
                <a:latin typeface="Helvetica Neue"/>
              </a:rPr>
              <a:t>Rhamnoides</a:t>
            </a:r>
            <a:r>
              <a:rPr lang="en-US" sz="1200" b="0" i="0" dirty="0">
                <a:solidFill>
                  <a:schemeClr val="tx1">
                    <a:lumMod val="50000"/>
                    <a:lumOff val="50000"/>
                  </a:schemeClr>
                </a:solidFill>
                <a:effectLst/>
                <a:latin typeface="Helvetica Neue"/>
              </a:rPr>
              <a:t> (Sea Buckthorn) Berry Oil, Vanilla </a:t>
            </a:r>
            <a:r>
              <a:rPr lang="en-US" sz="1200" b="0" i="0" dirty="0" err="1">
                <a:solidFill>
                  <a:schemeClr val="tx1">
                    <a:lumMod val="50000"/>
                    <a:lumOff val="50000"/>
                  </a:schemeClr>
                </a:solidFill>
                <a:effectLst/>
                <a:latin typeface="Helvetica Neue"/>
              </a:rPr>
              <a:t>planifolia</a:t>
            </a:r>
            <a:r>
              <a:rPr lang="en-US" sz="1200" b="0" i="0" dirty="0">
                <a:solidFill>
                  <a:schemeClr val="tx1">
                    <a:lumMod val="50000"/>
                    <a:lumOff val="50000"/>
                  </a:schemeClr>
                </a:solidFill>
                <a:effectLst/>
                <a:latin typeface="Helvetica Neue"/>
              </a:rPr>
              <a:t> fruit extract, essential oil of Citrus paradisi (Grapefruit), Citrus aurantium (Neroli) flower, Jasminum officinale var. Grandiflorum (Jasmine Absolute), Pelargonium graveolens (Geranium), Anthemis nobilis (Roman Chamomile), </a:t>
            </a:r>
            <a:r>
              <a:rPr lang="en-US" sz="1200" b="0" i="0" dirty="0" err="1">
                <a:solidFill>
                  <a:schemeClr val="tx1">
                    <a:lumMod val="50000"/>
                    <a:lumOff val="50000"/>
                  </a:schemeClr>
                </a:solidFill>
                <a:effectLst/>
                <a:latin typeface="Helvetica Neue"/>
              </a:rPr>
              <a:t>Matricaria</a:t>
            </a:r>
            <a:r>
              <a:rPr lang="en-US" sz="1200" b="0" i="0" dirty="0">
                <a:solidFill>
                  <a:schemeClr val="tx1">
                    <a:lumMod val="50000"/>
                    <a:lumOff val="50000"/>
                  </a:schemeClr>
                </a:solidFill>
                <a:effectLst/>
                <a:latin typeface="Helvetica Neue"/>
              </a:rPr>
              <a:t> chamomilla (German Chamomile), </a:t>
            </a:r>
            <a:r>
              <a:rPr lang="en-US" sz="1200" b="0" i="0" dirty="0" err="1">
                <a:solidFill>
                  <a:schemeClr val="tx1">
                    <a:lumMod val="50000"/>
                    <a:lumOff val="50000"/>
                  </a:schemeClr>
                </a:solidFill>
                <a:effectLst/>
                <a:latin typeface="Helvetica Neue"/>
              </a:rPr>
              <a:t>Foeniculum</a:t>
            </a:r>
            <a:r>
              <a:rPr lang="en-US" sz="1200" b="0" i="0" dirty="0">
                <a:solidFill>
                  <a:schemeClr val="tx1">
                    <a:lumMod val="50000"/>
                    <a:lumOff val="50000"/>
                  </a:schemeClr>
                </a:solidFill>
                <a:effectLst/>
                <a:latin typeface="Helvetica Neue"/>
              </a:rPr>
              <a:t> vulgare (Sweet Fennel), Daucus carota (Carrot) Seed, Citrus bergamia (FCF Bergamot), Lavandula angustifolia (Lavender), Boswellia </a:t>
            </a:r>
            <a:r>
              <a:rPr lang="en-US" sz="1200" b="0" i="0" dirty="0" err="1">
                <a:solidFill>
                  <a:schemeClr val="tx1">
                    <a:lumMod val="50000"/>
                    <a:lumOff val="50000"/>
                  </a:schemeClr>
                </a:solidFill>
                <a:effectLst/>
                <a:latin typeface="Helvetica Neue"/>
              </a:rPr>
              <a:t>Carterii</a:t>
            </a:r>
            <a:r>
              <a:rPr lang="en-US" sz="1200" b="0" i="0" dirty="0">
                <a:solidFill>
                  <a:schemeClr val="tx1">
                    <a:lumMod val="50000"/>
                    <a:lumOff val="50000"/>
                  </a:schemeClr>
                </a:solidFill>
                <a:effectLst/>
                <a:latin typeface="Helvetica Neue"/>
              </a:rPr>
              <a:t> Birdwood (Frankincense), and Rosa damascene (Rose) absolute.</a:t>
            </a:r>
            <a:endParaRPr lang="en-US" sz="1200" b="1" dirty="0">
              <a:solidFill>
                <a:schemeClr val="tx1">
                  <a:lumMod val="50000"/>
                  <a:lumOff val="50000"/>
                </a:schemeClr>
              </a:solidFill>
              <a:latin typeface="Helvetica Neue"/>
            </a:endParaRPr>
          </a:p>
          <a:p>
            <a:r>
              <a:rPr lang="en-US" sz="1200" b="1" dirty="0">
                <a:solidFill>
                  <a:srgbClr val="008080"/>
                </a:solidFill>
                <a:latin typeface="Helvetica Neue"/>
              </a:rPr>
              <a:t>Caution: </a:t>
            </a:r>
            <a:r>
              <a:rPr lang="en-US" sz="1200" dirty="0">
                <a:solidFill>
                  <a:srgbClr val="787777"/>
                </a:solidFill>
                <a:latin typeface="Helvetica Neue"/>
              </a:rPr>
              <a:t>Discontinue use if irritation occurs or if you are allergic to the ingredients listed. For external use only.</a:t>
            </a:r>
            <a:endParaRPr lang="en-US" sz="1200" b="0" i="0" dirty="0">
              <a:solidFill>
                <a:srgbClr val="787777"/>
              </a:solidFill>
              <a:effectLst/>
              <a:latin typeface="Helvetica Neue"/>
            </a:endParaRPr>
          </a:p>
        </p:txBody>
      </p:sp>
      <p:sp>
        <p:nvSpPr>
          <p:cNvPr id="5" name="Title 1">
            <a:extLst>
              <a:ext uri="{FF2B5EF4-FFF2-40B4-BE49-F238E27FC236}">
                <a16:creationId xmlns:a16="http://schemas.microsoft.com/office/drawing/2014/main" id="{FD8739C5-CC7E-45D4-9CD3-C46BA88500A5}"/>
              </a:ext>
            </a:extLst>
          </p:cNvPr>
          <p:cNvSpPr txBox="1">
            <a:spLocks/>
          </p:cNvSpPr>
          <p:nvPr/>
        </p:nvSpPr>
        <p:spPr>
          <a:xfrm>
            <a:off x="405584" y="114602"/>
            <a:ext cx="5763298" cy="458787"/>
          </a:xfrm>
          <a:prstGeom prst="rect">
            <a:avLst/>
          </a:prstGeom>
        </p:spPr>
        <p:txBody>
          <a:bodyPr>
            <a:noAutofit/>
          </a:bodyPr>
          <a:lstStyle>
            <a:lvl1pPr algn="ctr" defTabSz="457200" rtl="0" eaLnBrk="1" latinLnBrk="0" hangingPunct="1">
              <a:spcBef>
                <a:spcPct val="0"/>
              </a:spcBef>
              <a:buNone/>
              <a:defRPr sz="2800" kern="1200">
                <a:solidFill>
                  <a:schemeClr val="tx1"/>
                </a:solidFill>
                <a:latin typeface="Montserrat Regular"/>
                <a:ea typeface="+mj-ea"/>
                <a:cs typeface="Montserrat Regular"/>
              </a:defRPr>
            </a:lvl1pPr>
          </a:lstStyle>
          <a:p>
            <a:pPr algn="l"/>
            <a:r>
              <a:rPr lang="en-US" sz="2200" b="1" dirty="0">
                <a:solidFill>
                  <a:srgbClr val="008080"/>
                </a:solidFill>
              </a:rPr>
              <a:t>GLOW SKIN POTION – TINTED</a:t>
            </a:r>
          </a:p>
        </p:txBody>
      </p:sp>
      <p:sp>
        <p:nvSpPr>
          <p:cNvPr id="6" name="TextBox 5">
            <a:extLst>
              <a:ext uri="{FF2B5EF4-FFF2-40B4-BE49-F238E27FC236}">
                <a16:creationId xmlns:a16="http://schemas.microsoft.com/office/drawing/2014/main" id="{04AE6200-E23D-4FF5-830C-E57A40B6A23C}"/>
              </a:ext>
            </a:extLst>
          </p:cNvPr>
          <p:cNvSpPr txBox="1"/>
          <p:nvPr/>
        </p:nvSpPr>
        <p:spPr>
          <a:xfrm>
            <a:off x="405584" y="531660"/>
            <a:ext cx="3328474" cy="261610"/>
          </a:xfrm>
          <a:prstGeom prst="rect">
            <a:avLst/>
          </a:prstGeom>
          <a:noFill/>
        </p:spPr>
        <p:txBody>
          <a:bodyPr wrap="square" rtlCol="0">
            <a:spAutoFit/>
          </a:bodyPr>
          <a:lstStyle/>
          <a:p>
            <a:r>
              <a:rPr lang="en-US" sz="1100" b="1" dirty="0">
                <a:latin typeface="Helvetica Neue"/>
              </a:rPr>
              <a:t>Size</a:t>
            </a:r>
            <a:r>
              <a:rPr lang="en-US" sz="1100" dirty="0">
                <a:latin typeface="Helvetica Neue"/>
              </a:rPr>
              <a:t>: </a:t>
            </a:r>
            <a:r>
              <a:rPr lang="en-US" sz="1100" dirty="0">
                <a:solidFill>
                  <a:srgbClr val="000000"/>
                </a:solidFill>
                <a:latin typeface="Helvetica Neue"/>
              </a:rPr>
              <a:t>Travel size - 5ml      Full size - 30ml</a:t>
            </a:r>
            <a:endParaRPr lang="en-US" sz="1100" dirty="0"/>
          </a:p>
        </p:txBody>
      </p:sp>
    </p:spTree>
    <p:extLst>
      <p:ext uri="{BB962C8B-B14F-4D97-AF65-F5344CB8AC3E}">
        <p14:creationId xmlns:p14="http://schemas.microsoft.com/office/powerpoint/2010/main" val="13146069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oiletry&#10;&#10;Description automatically generated">
            <a:extLst>
              <a:ext uri="{FF2B5EF4-FFF2-40B4-BE49-F238E27FC236}">
                <a16:creationId xmlns:a16="http://schemas.microsoft.com/office/drawing/2014/main" id="{9C42CA7E-AB1F-4441-ADE0-8359A35D67E1}"/>
              </a:ext>
            </a:extLst>
          </p:cNvPr>
          <p:cNvPicPr>
            <a:picLocks noChangeAspect="1"/>
          </p:cNvPicPr>
          <p:nvPr/>
        </p:nvPicPr>
        <p:blipFill rotWithShape="1">
          <a:blip r:embed="rId2">
            <a:extLst>
              <a:ext uri="{28A0092B-C50C-407E-A947-70E740481C1C}">
                <a14:useLocalDpi xmlns:a14="http://schemas.microsoft.com/office/drawing/2010/main" val="0"/>
              </a:ext>
            </a:extLst>
          </a:blip>
          <a:srcRect t="19166" r="29560" b="4397"/>
          <a:stretch/>
        </p:blipFill>
        <p:spPr>
          <a:xfrm>
            <a:off x="8098093" y="1419899"/>
            <a:ext cx="3581289" cy="3886132"/>
          </a:xfrm>
          <a:prstGeom prst="rect">
            <a:avLst/>
          </a:prstGeom>
        </p:spPr>
      </p:pic>
      <p:sp>
        <p:nvSpPr>
          <p:cNvPr id="2" name="Title 1">
            <a:extLst>
              <a:ext uri="{FF2B5EF4-FFF2-40B4-BE49-F238E27FC236}">
                <a16:creationId xmlns:a16="http://schemas.microsoft.com/office/drawing/2014/main" id="{9A18F3BA-8FC4-4C3E-9347-5BD5841118BE}"/>
              </a:ext>
            </a:extLst>
          </p:cNvPr>
          <p:cNvSpPr txBox="1">
            <a:spLocks/>
          </p:cNvSpPr>
          <p:nvPr/>
        </p:nvSpPr>
        <p:spPr>
          <a:xfrm>
            <a:off x="530106" y="155600"/>
            <a:ext cx="5721904" cy="528625"/>
          </a:xfrm>
          <a:prstGeom prst="rect">
            <a:avLst/>
          </a:prstGeom>
        </p:spPr>
        <p:txBody>
          <a:bodyPr>
            <a:noAutofit/>
          </a:bodyPr>
          <a:lstStyle>
            <a:lvl1pPr algn="ctr" defTabSz="457200" rtl="0" eaLnBrk="1" latinLnBrk="0" hangingPunct="1">
              <a:spcBef>
                <a:spcPct val="0"/>
              </a:spcBef>
              <a:buNone/>
              <a:defRPr sz="2800" kern="1200">
                <a:solidFill>
                  <a:schemeClr val="tx1"/>
                </a:solidFill>
                <a:latin typeface="Montserrat Regular"/>
                <a:ea typeface="+mj-ea"/>
                <a:cs typeface="Montserrat Regular"/>
              </a:defRPr>
            </a:lvl1pPr>
          </a:lstStyle>
          <a:p>
            <a:pPr algn="l"/>
            <a:r>
              <a:rPr lang="en-US" sz="2200" b="1" dirty="0">
                <a:solidFill>
                  <a:srgbClr val="008080"/>
                </a:solidFill>
              </a:rPr>
              <a:t>24H DEWY FACE CREME</a:t>
            </a:r>
          </a:p>
        </p:txBody>
      </p:sp>
      <p:sp>
        <p:nvSpPr>
          <p:cNvPr id="3" name="TextBox 2">
            <a:extLst>
              <a:ext uri="{FF2B5EF4-FFF2-40B4-BE49-F238E27FC236}">
                <a16:creationId xmlns:a16="http://schemas.microsoft.com/office/drawing/2014/main" id="{7C01D354-B323-4EE1-84AA-F684A9E50D8F}"/>
              </a:ext>
            </a:extLst>
          </p:cNvPr>
          <p:cNvSpPr txBox="1"/>
          <p:nvPr/>
        </p:nvSpPr>
        <p:spPr>
          <a:xfrm>
            <a:off x="512618" y="602673"/>
            <a:ext cx="3304568" cy="261610"/>
          </a:xfrm>
          <a:prstGeom prst="rect">
            <a:avLst/>
          </a:prstGeom>
          <a:noFill/>
        </p:spPr>
        <p:txBody>
          <a:bodyPr wrap="square" rtlCol="0">
            <a:spAutoFit/>
          </a:bodyPr>
          <a:lstStyle/>
          <a:p>
            <a:r>
              <a:rPr lang="en-US" sz="1100" b="1" dirty="0">
                <a:latin typeface="Helvetica Neue"/>
              </a:rPr>
              <a:t>Size</a:t>
            </a:r>
            <a:r>
              <a:rPr lang="en-US" sz="1100" dirty="0">
                <a:solidFill>
                  <a:srgbClr val="EA9999"/>
                </a:solidFill>
                <a:latin typeface="Helvetica Neue"/>
              </a:rPr>
              <a:t>: </a:t>
            </a:r>
            <a:r>
              <a:rPr lang="en-US" sz="1100" dirty="0">
                <a:solidFill>
                  <a:srgbClr val="000000"/>
                </a:solidFill>
                <a:latin typeface="Helvetica Neue"/>
              </a:rPr>
              <a:t>Travel size - 5ml      Full size - 30ml</a:t>
            </a:r>
            <a:endParaRPr lang="en-US" sz="1100" dirty="0"/>
          </a:p>
        </p:txBody>
      </p:sp>
      <p:sp>
        <p:nvSpPr>
          <p:cNvPr id="6" name="TextBox 5">
            <a:extLst>
              <a:ext uri="{FF2B5EF4-FFF2-40B4-BE49-F238E27FC236}">
                <a16:creationId xmlns:a16="http://schemas.microsoft.com/office/drawing/2014/main" id="{771A4DE6-01C9-4F9E-B5FF-6265C3DE7DC9}"/>
              </a:ext>
            </a:extLst>
          </p:cNvPr>
          <p:cNvSpPr txBox="1"/>
          <p:nvPr/>
        </p:nvSpPr>
        <p:spPr>
          <a:xfrm>
            <a:off x="5163321" y="4187731"/>
            <a:ext cx="4694083" cy="2031325"/>
          </a:xfrm>
          <a:prstGeom prst="rect">
            <a:avLst/>
          </a:prstGeom>
          <a:noFill/>
          <a:ln>
            <a:solidFill>
              <a:srgbClr val="FFCCCC"/>
            </a:solidFill>
          </a:ln>
        </p:spPr>
        <p:txBody>
          <a:bodyPr wrap="square" rtlCol="0">
            <a:spAutoFit/>
          </a:bodyPr>
          <a:lstStyle/>
          <a:p>
            <a:r>
              <a:rPr lang="en-US" sz="1400" b="1" dirty="0">
                <a:solidFill>
                  <a:srgbClr val="008080"/>
                </a:solidFill>
                <a:latin typeface="Helvetica Neue"/>
              </a:rPr>
              <a:t>An all-natural moisturizer that provides the skin with the ingredients it needs to maintain a healthy, glowing appearance.</a:t>
            </a:r>
          </a:p>
          <a:p>
            <a:pPr marL="285750" indent="-285750">
              <a:buFont typeface="Arial" panose="020B0604020202020204" pitchFamily="34" charset="0"/>
              <a:buChar char="•"/>
            </a:pPr>
            <a:r>
              <a:rPr lang="en-US" sz="1400" dirty="0">
                <a:latin typeface="Helvetica Neue"/>
              </a:rPr>
              <a:t>Perfect for stressed out skin, or skin that’s dry, dull or damaged</a:t>
            </a:r>
          </a:p>
          <a:p>
            <a:pPr marL="285750" indent="-285750">
              <a:buFont typeface="Arial" panose="020B0604020202020204" pitchFamily="34" charset="0"/>
              <a:buChar char="•"/>
            </a:pPr>
            <a:r>
              <a:rPr lang="en-US" sz="1400" dirty="0">
                <a:latin typeface="Helvetica Neue"/>
              </a:rPr>
              <a:t>Contains omega-3 and omega-6 fatty acids and vitamins A, B5, C &amp; E</a:t>
            </a:r>
          </a:p>
          <a:p>
            <a:pPr marL="285750" indent="-285750">
              <a:buFont typeface="Arial" panose="020B0604020202020204" pitchFamily="34" charset="0"/>
              <a:buChar char="•"/>
            </a:pPr>
            <a:r>
              <a:rPr lang="en-US" sz="1400" dirty="0">
                <a:latin typeface="Helvetica Neue"/>
              </a:rPr>
              <a:t>Antioxidant booster with Vitamin C</a:t>
            </a:r>
          </a:p>
          <a:p>
            <a:pPr marL="285750" indent="-285750">
              <a:buFont typeface="Arial" panose="020B0604020202020204" pitchFamily="34" charset="0"/>
              <a:buChar char="•"/>
            </a:pPr>
            <a:r>
              <a:rPr lang="en-US" sz="1400" dirty="0">
                <a:latin typeface="Helvetica Neue"/>
              </a:rPr>
              <a:t>Protects and hydrates</a:t>
            </a:r>
          </a:p>
        </p:txBody>
      </p:sp>
      <p:sp>
        <p:nvSpPr>
          <p:cNvPr id="7" name="TextBox 6">
            <a:extLst>
              <a:ext uri="{FF2B5EF4-FFF2-40B4-BE49-F238E27FC236}">
                <a16:creationId xmlns:a16="http://schemas.microsoft.com/office/drawing/2014/main" id="{FA3C90F0-6CD4-4477-A3D1-2603119509D8}"/>
              </a:ext>
            </a:extLst>
          </p:cNvPr>
          <p:cNvSpPr txBox="1"/>
          <p:nvPr/>
        </p:nvSpPr>
        <p:spPr>
          <a:xfrm>
            <a:off x="512618" y="1024931"/>
            <a:ext cx="4037867" cy="4893647"/>
          </a:xfrm>
          <a:prstGeom prst="rect">
            <a:avLst/>
          </a:prstGeom>
          <a:noFill/>
        </p:spPr>
        <p:txBody>
          <a:bodyPr wrap="square" rtlCol="0">
            <a:spAutoFit/>
          </a:bodyPr>
          <a:lstStyle/>
          <a:p>
            <a:endParaRPr lang="en-US" dirty="0">
              <a:solidFill>
                <a:schemeClr val="tx1">
                  <a:lumMod val="50000"/>
                  <a:lumOff val="50000"/>
                </a:schemeClr>
              </a:solidFill>
            </a:endParaRPr>
          </a:p>
          <a:p>
            <a:pPr marL="285750" indent="-285750">
              <a:buFont typeface="Arial" panose="020B0604020202020204" pitchFamily="34" charset="0"/>
              <a:buChar char="•"/>
            </a:pPr>
            <a:r>
              <a:rPr lang="en-US" sz="1400" b="1" dirty="0">
                <a:solidFill>
                  <a:srgbClr val="008080"/>
                </a:solidFill>
                <a:latin typeface="Helvetica Neue"/>
              </a:rPr>
              <a:t>Vitamins A, B5, C &amp; E</a:t>
            </a:r>
          </a:p>
          <a:p>
            <a:r>
              <a:rPr lang="en-US" sz="1400" dirty="0">
                <a:solidFill>
                  <a:schemeClr val="tx1">
                    <a:lumMod val="50000"/>
                    <a:lumOff val="50000"/>
                  </a:schemeClr>
                </a:solidFill>
                <a:latin typeface="Helvetica Neue"/>
              </a:rPr>
              <a:t>Fights free radical and tissue damaged.</a:t>
            </a:r>
          </a:p>
          <a:p>
            <a:pPr marL="285750" indent="-285750">
              <a:buFont typeface="Arial" panose="020B0604020202020204" pitchFamily="34" charset="0"/>
              <a:buChar char="•"/>
            </a:pPr>
            <a:endParaRPr lang="en-US" sz="1400" dirty="0">
              <a:solidFill>
                <a:schemeClr val="tx1">
                  <a:lumMod val="50000"/>
                  <a:lumOff val="50000"/>
                </a:schemeClr>
              </a:solidFill>
              <a:latin typeface="Helvetica Neue"/>
            </a:endParaRPr>
          </a:p>
          <a:p>
            <a:pPr marL="285750" indent="-285750">
              <a:buFont typeface="Arial" panose="020B0604020202020204" pitchFamily="34" charset="0"/>
              <a:buChar char="•"/>
            </a:pPr>
            <a:r>
              <a:rPr lang="en-US" sz="1400" b="1" dirty="0">
                <a:solidFill>
                  <a:srgbClr val="008080"/>
                </a:solidFill>
                <a:latin typeface="Helvetica Neue"/>
              </a:rPr>
              <a:t>Organic jojoba oil</a:t>
            </a:r>
          </a:p>
          <a:p>
            <a:r>
              <a:rPr lang="en-US" sz="1400" dirty="0">
                <a:solidFill>
                  <a:schemeClr val="tx1">
                    <a:lumMod val="50000"/>
                    <a:lumOff val="50000"/>
                  </a:schemeClr>
                </a:solidFill>
                <a:latin typeface="Helvetica Neue"/>
              </a:rPr>
              <a:t>Rich in Iodine, which fights harmful bacteria growth that leads to breakouts. The antioxidants present in jojoba oil soothe fine lines, wrinkles and anti-inflammatory.</a:t>
            </a:r>
          </a:p>
          <a:p>
            <a:pPr marL="285750" indent="-285750">
              <a:buFont typeface="Arial" panose="020B0604020202020204" pitchFamily="34" charset="0"/>
              <a:buChar char="•"/>
            </a:pPr>
            <a:endParaRPr lang="en-US" sz="1400" dirty="0">
              <a:solidFill>
                <a:schemeClr val="tx1">
                  <a:lumMod val="50000"/>
                  <a:lumOff val="50000"/>
                </a:schemeClr>
              </a:solidFill>
              <a:latin typeface="Helvetica Neue"/>
            </a:endParaRPr>
          </a:p>
          <a:p>
            <a:pPr marL="285750" indent="-285750">
              <a:buFont typeface="Arial" panose="020B0604020202020204" pitchFamily="34" charset="0"/>
              <a:buChar char="•"/>
            </a:pPr>
            <a:r>
              <a:rPr lang="en-US" sz="1400" b="1" dirty="0">
                <a:solidFill>
                  <a:srgbClr val="FF9999"/>
                </a:solidFill>
                <a:latin typeface="Helvetica Neue"/>
              </a:rPr>
              <a:t> </a:t>
            </a:r>
            <a:r>
              <a:rPr lang="en-US" sz="1400" b="1" dirty="0">
                <a:solidFill>
                  <a:srgbClr val="008080"/>
                </a:solidFill>
                <a:latin typeface="Helvetica Neue"/>
              </a:rPr>
              <a:t>Avocado oil</a:t>
            </a:r>
          </a:p>
          <a:p>
            <a:r>
              <a:rPr lang="en-US" sz="1400" dirty="0">
                <a:solidFill>
                  <a:schemeClr val="tx1">
                    <a:lumMod val="50000"/>
                    <a:lumOff val="50000"/>
                  </a:schemeClr>
                </a:solidFill>
                <a:latin typeface="Helvetica Neue"/>
              </a:rPr>
              <a:t>Rich in fatty acids and is excellent for moisturizing the skin. In addition to vitamin E, avocado oil contains potassium, lecithin, and many other nutrients that can nourish and moisturize the skin.</a:t>
            </a:r>
          </a:p>
          <a:p>
            <a:endParaRPr lang="en-US" sz="1400" b="1" dirty="0">
              <a:solidFill>
                <a:srgbClr val="FF9999"/>
              </a:solidFill>
              <a:latin typeface="Helvetica Neue"/>
            </a:endParaRPr>
          </a:p>
          <a:p>
            <a:pPr marL="285750" indent="-285750">
              <a:buFont typeface="Arial" panose="020B0604020202020204" pitchFamily="34" charset="0"/>
              <a:buChar char="•"/>
            </a:pPr>
            <a:r>
              <a:rPr lang="en-US" sz="1400" b="1" dirty="0">
                <a:solidFill>
                  <a:srgbClr val="008080"/>
                </a:solidFill>
                <a:latin typeface="Helvetica Neue"/>
              </a:rPr>
              <a:t>Rosehip seed oil</a:t>
            </a:r>
          </a:p>
          <a:p>
            <a:r>
              <a:rPr lang="en-US" sz="1400" dirty="0">
                <a:solidFill>
                  <a:schemeClr val="tx1">
                    <a:lumMod val="50000"/>
                    <a:lumOff val="50000"/>
                  </a:schemeClr>
                </a:solidFill>
                <a:latin typeface="Helvetica Neue"/>
              </a:rPr>
              <a:t>Rich in Vitamin A and essential fatty acids. Two vital components of Rosehip Seed Oil are Linoleic and Linolenic Acids, which play an important role in nourishing the skin.</a:t>
            </a:r>
          </a:p>
        </p:txBody>
      </p:sp>
      <p:sp>
        <p:nvSpPr>
          <p:cNvPr id="11" name="TextBox 10">
            <a:extLst>
              <a:ext uri="{FF2B5EF4-FFF2-40B4-BE49-F238E27FC236}">
                <a16:creationId xmlns:a16="http://schemas.microsoft.com/office/drawing/2014/main" id="{F0A31312-100D-406F-9D43-3C1700579780}"/>
              </a:ext>
            </a:extLst>
          </p:cNvPr>
          <p:cNvSpPr txBox="1"/>
          <p:nvPr/>
        </p:nvSpPr>
        <p:spPr>
          <a:xfrm>
            <a:off x="6189046" y="2264867"/>
            <a:ext cx="3668358" cy="1077218"/>
          </a:xfrm>
          <a:prstGeom prst="rect">
            <a:avLst/>
          </a:prstGeom>
          <a:noFill/>
        </p:spPr>
        <p:txBody>
          <a:bodyPr wrap="square" rtlCol="0">
            <a:spAutoFit/>
          </a:bodyPr>
          <a:lstStyle/>
          <a:p>
            <a:r>
              <a:rPr lang="en-US" sz="1600" i="1" dirty="0">
                <a:solidFill>
                  <a:srgbClr val="008080"/>
                </a:solidFill>
              </a:rPr>
              <a:t>‘If you are looking for a crème that makes skin looking radiant and dewy, this is the crème. Its also perfect under make up.’</a:t>
            </a:r>
          </a:p>
          <a:p>
            <a:r>
              <a:rPr lang="en-US" sz="1600" i="1" dirty="0">
                <a:solidFill>
                  <a:srgbClr val="008080"/>
                </a:solidFill>
              </a:rPr>
              <a:t>			~Julie</a:t>
            </a:r>
          </a:p>
        </p:txBody>
      </p:sp>
    </p:spTree>
    <p:extLst>
      <p:ext uri="{BB962C8B-B14F-4D97-AF65-F5344CB8AC3E}">
        <p14:creationId xmlns:p14="http://schemas.microsoft.com/office/powerpoint/2010/main" val="41995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90486A-A029-44F3-A89A-2179F40B3958}"/>
              </a:ext>
            </a:extLst>
          </p:cNvPr>
          <p:cNvSpPr/>
          <p:nvPr/>
        </p:nvSpPr>
        <p:spPr>
          <a:xfrm>
            <a:off x="304800" y="1059719"/>
            <a:ext cx="11502397" cy="6001643"/>
          </a:xfrm>
          <a:prstGeom prst="rect">
            <a:avLst/>
          </a:prstGeom>
        </p:spPr>
        <p:txBody>
          <a:bodyPr wrap="square">
            <a:spAutoFit/>
          </a:bodyPr>
          <a:lstStyle/>
          <a:p>
            <a:r>
              <a:rPr lang="en-US" sz="1200" dirty="0">
                <a:solidFill>
                  <a:srgbClr val="787777"/>
                </a:solidFill>
                <a:latin typeface="Helvetica Neue"/>
              </a:rPr>
              <a:t>An all-natural moisturizer that provides the skin with the ingredients it needs to maintain a healthy, glowing appearance.</a:t>
            </a:r>
            <a:br>
              <a:rPr lang="en-US" sz="1200" dirty="0">
                <a:latin typeface="Helvetica Neue"/>
              </a:rPr>
            </a:br>
            <a:r>
              <a:rPr lang="en-US" sz="1200" dirty="0">
                <a:solidFill>
                  <a:srgbClr val="787777"/>
                </a:solidFill>
                <a:latin typeface="Helvetica Neue"/>
              </a:rPr>
              <a:t> </a:t>
            </a:r>
            <a:br>
              <a:rPr lang="en-US" sz="1200" dirty="0">
                <a:latin typeface="Helvetica Neue"/>
              </a:rPr>
            </a:br>
            <a:r>
              <a:rPr lang="en-US" sz="1200" b="1" dirty="0">
                <a:solidFill>
                  <a:srgbClr val="008080"/>
                </a:solidFill>
                <a:latin typeface="Helvetica Neue"/>
              </a:rPr>
              <a:t>What it is:</a:t>
            </a:r>
            <a:br>
              <a:rPr lang="en-US" sz="1200" dirty="0">
                <a:latin typeface="Helvetica Neue"/>
              </a:rPr>
            </a:br>
            <a:r>
              <a:rPr lang="en-US" sz="1200" dirty="0">
                <a:solidFill>
                  <a:srgbClr val="787777"/>
                </a:solidFill>
                <a:latin typeface="Helvetica Neue"/>
              </a:rPr>
              <a:t>The </a:t>
            </a:r>
            <a:r>
              <a:rPr lang="en-US" sz="1200" b="1" dirty="0">
                <a:solidFill>
                  <a:srgbClr val="008080"/>
                </a:solidFill>
                <a:latin typeface="Helvetica Neue"/>
              </a:rPr>
              <a:t>24H Dewy Face Creme</a:t>
            </a:r>
            <a:r>
              <a:rPr lang="en-US" sz="1200" dirty="0">
                <a:solidFill>
                  <a:srgbClr val="008080"/>
                </a:solidFill>
                <a:latin typeface="Helvetica Neue"/>
              </a:rPr>
              <a:t> </a:t>
            </a:r>
            <a:r>
              <a:rPr lang="en-US" sz="1200" dirty="0">
                <a:solidFill>
                  <a:srgbClr val="787777"/>
                </a:solidFill>
                <a:latin typeface="Helvetica Neue"/>
              </a:rPr>
              <a:t>is perfect for sensitive or stressed-out skin that's dry, dull or damaged. This velvety-rich lotion is formulated to help soften the appearance of wrinkles for firmer, more supple skin while also improving the skin’s moisture barrier.</a:t>
            </a:r>
            <a:br>
              <a:rPr lang="en-US" sz="1200" dirty="0">
                <a:latin typeface="Helvetica Neue"/>
              </a:rPr>
            </a:br>
            <a:r>
              <a:rPr lang="en-US" sz="1200" b="1" dirty="0">
                <a:solidFill>
                  <a:srgbClr val="787777"/>
                </a:solidFill>
                <a:latin typeface="Helvetica Neue"/>
              </a:rPr>
              <a:t> </a:t>
            </a:r>
            <a:br>
              <a:rPr lang="en-US" sz="1200" dirty="0">
                <a:latin typeface="Helvetica Neue"/>
              </a:rPr>
            </a:br>
            <a:r>
              <a:rPr lang="en-US" sz="1200" b="1" dirty="0">
                <a:solidFill>
                  <a:srgbClr val="008080"/>
                </a:solidFill>
                <a:latin typeface="Helvetica Neue"/>
              </a:rPr>
              <a:t>What it does: </a:t>
            </a:r>
            <a:br>
              <a:rPr lang="en-US" sz="1200" dirty="0">
                <a:latin typeface="Helvetica Neue"/>
              </a:rPr>
            </a:br>
            <a:r>
              <a:rPr lang="en-US" sz="1200" dirty="0">
                <a:solidFill>
                  <a:srgbClr val="787777"/>
                </a:solidFill>
                <a:latin typeface="Helvetica Neue"/>
              </a:rPr>
              <a:t>This creme contains omega-3 and omega-6 fatty acids and vitamins A, B5, C &amp; E that work together to make the skin look healthy and radiant. Omega-3 and Omega-6 oils are essential fatty acids that are necessary for skin to be its healthiest. This lotion also contains Vitamin C, an antioxidant booster that helps skin stay healthy and radiant, organic aloe leaf juice that works as an anti-inflammatory, rosehip seed oil that prevents signs of aging, avocado fruit oil that works as an antioxidant and helps to heal the skin, and organic jojoba seed oil that soothing the skin and acts as an anti-bacterial agent.</a:t>
            </a:r>
            <a:br>
              <a:rPr lang="en-US" sz="1200" dirty="0">
                <a:latin typeface="Helvetica Neue"/>
              </a:rPr>
            </a:br>
            <a:r>
              <a:rPr lang="en-US" sz="1200" b="1" dirty="0">
                <a:solidFill>
                  <a:srgbClr val="787777"/>
                </a:solidFill>
                <a:latin typeface="Helvetica Neue"/>
              </a:rPr>
              <a:t> </a:t>
            </a:r>
            <a:br>
              <a:rPr lang="en-US" sz="1200" dirty="0">
                <a:latin typeface="Helvetica Neue"/>
              </a:rPr>
            </a:br>
            <a:r>
              <a:rPr lang="en-US" sz="1200" b="1" dirty="0">
                <a:solidFill>
                  <a:srgbClr val="008080"/>
                </a:solidFill>
                <a:latin typeface="Helvetica Neue"/>
              </a:rPr>
              <a:t>Who’s it for:</a:t>
            </a:r>
            <a:br>
              <a:rPr lang="en-US" sz="1200" dirty="0">
                <a:latin typeface="Helvetica Neue"/>
              </a:rPr>
            </a:br>
            <a:r>
              <a:rPr lang="en-US" sz="1200" dirty="0">
                <a:solidFill>
                  <a:srgbClr val="787777"/>
                </a:solidFill>
                <a:latin typeface="Helvetica Neue"/>
              </a:rPr>
              <a:t>✔ Normal skin ✔ Oily skin ✔ Combination skin ✔ Sensitive skin</a:t>
            </a:r>
            <a:br>
              <a:rPr lang="en-US" sz="1200" dirty="0">
                <a:latin typeface="Helvetica Neue"/>
              </a:rPr>
            </a:br>
            <a:r>
              <a:rPr lang="en-US" sz="1200" b="1" dirty="0">
                <a:solidFill>
                  <a:srgbClr val="787777"/>
                </a:solidFill>
                <a:latin typeface="Helvetica Neue"/>
              </a:rPr>
              <a:t> </a:t>
            </a:r>
            <a:br>
              <a:rPr lang="en-US" sz="1200" dirty="0">
                <a:latin typeface="Helvetica Neue"/>
              </a:rPr>
            </a:br>
            <a:r>
              <a:rPr lang="en-US" sz="1200" b="1" dirty="0">
                <a:solidFill>
                  <a:srgbClr val="008080"/>
                </a:solidFill>
                <a:latin typeface="Helvetica Neue"/>
              </a:rPr>
              <a:t>How to use:</a:t>
            </a:r>
            <a:br>
              <a:rPr lang="en-US" sz="1200" dirty="0">
                <a:latin typeface="Helvetica Neue"/>
              </a:rPr>
            </a:br>
            <a:r>
              <a:rPr lang="en-US" sz="1200" dirty="0">
                <a:solidFill>
                  <a:srgbClr val="787777"/>
                </a:solidFill>
                <a:latin typeface="Helvetica Neue"/>
              </a:rPr>
              <a:t>After cleansing, apply a thin layer of creme to the face and neck. Use with Miss Julie Skin Potion or V-Nutrient Serum for an added glow.</a:t>
            </a:r>
            <a:br>
              <a:rPr lang="en-US" sz="1200" dirty="0">
                <a:latin typeface="Helvetica Neue"/>
              </a:rPr>
            </a:br>
            <a:r>
              <a:rPr lang="en-US" sz="1200" b="1" dirty="0">
                <a:solidFill>
                  <a:srgbClr val="787777"/>
                </a:solidFill>
                <a:latin typeface="Helvetica Neue"/>
              </a:rPr>
              <a:t> </a:t>
            </a:r>
            <a:br>
              <a:rPr lang="en-US" sz="1200" dirty="0">
                <a:latin typeface="Helvetica Neue"/>
              </a:rPr>
            </a:br>
            <a:r>
              <a:rPr lang="en-US" sz="1200" b="1" dirty="0">
                <a:solidFill>
                  <a:srgbClr val="008080"/>
                </a:solidFill>
                <a:latin typeface="Helvetica Neue"/>
              </a:rPr>
              <a:t>Ingredients:</a:t>
            </a:r>
            <a:br>
              <a:rPr lang="en-US" sz="1200" dirty="0">
                <a:latin typeface="Helvetica Neue"/>
              </a:rPr>
            </a:br>
            <a:r>
              <a:rPr lang="en-US" sz="1200" dirty="0">
                <a:solidFill>
                  <a:srgbClr val="787777"/>
                </a:solidFill>
                <a:latin typeface="Helvetica Neue"/>
              </a:rPr>
              <a:t>Aloe </a:t>
            </a:r>
            <a:r>
              <a:rPr lang="en-US" sz="1200" dirty="0" err="1">
                <a:solidFill>
                  <a:srgbClr val="787777"/>
                </a:solidFill>
                <a:latin typeface="Helvetica Neue"/>
              </a:rPr>
              <a:t>barbadensis</a:t>
            </a:r>
            <a:r>
              <a:rPr lang="en-US" sz="1200" dirty="0">
                <a:solidFill>
                  <a:srgbClr val="787777"/>
                </a:solidFill>
                <a:latin typeface="Helvetica Neue"/>
              </a:rPr>
              <a:t> (Organic Aloe Leaf) Juice, </a:t>
            </a:r>
            <a:r>
              <a:rPr lang="en-US" sz="1200" dirty="0" err="1">
                <a:solidFill>
                  <a:srgbClr val="787777"/>
                </a:solidFill>
                <a:latin typeface="Helvetica Neue"/>
              </a:rPr>
              <a:t>Persea</a:t>
            </a:r>
            <a:r>
              <a:rPr lang="en-US" sz="1200" dirty="0">
                <a:solidFill>
                  <a:srgbClr val="787777"/>
                </a:solidFill>
                <a:latin typeface="Helvetica Neue"/>
              </a:rPr>
              <a:t> gratissima (Avocado) Fruit Oil, </a:t>
            </a:r>
            <a:r>
              <a:rPr lang="en-US" sz="1200" dirty="0" err="1">
                <a:solidFill>
                  <a:srgbClr val="787777"/>
                </a:solidFill>
                <a:latin typeface="Helvetica Neue"/>
              </a:rPr>
              <a:t>Simmondsia</a:t>
            </a:r>
            <a:r>
              <a:rPr lang="en-US" sz="1200" dirty="0">
                <a:solidFill>
                  <a:srgbClr val="787777"/>
                </a:solidFill>
                <a:latin typeface="Helvetica Neue"/>
              </a:rPr>
              <a:t> chinensis (Jojoba) seed Oil, </a:t>
            </a:r>
            <a:r>
              <a:rPr lang="en-US" sz="1200" dirty="0" err="1">
                <a:solidFill>
                  <a:srgbClr val="787777"/>
                </a:solidFill>
                <a:latin typeface="Helvetica Neue"/>
              </a:rPr>
              <a:t>Cetearyl</a:t>
            </a:r>
            <a:r>
              <a:rPr lang="en-US" sz="1200" dirty="0">
                <a:solidFill>
                  <a:srgbClr val="787777"/>
                </a:solidFill>
                <a:latin typeface="Helvetica Neue"/>
              </a:rPr>
              <a:t> </a:t>
            </a:r>
            <a:r>
              <a:rPr lang="en-US" sz="1200" dirty="0" err="1">
                <a:solidFill>
                  <a:srgbClr val="787777"/>
                </a:solidFill>
                <a:latin typeface="Helvetica Neue"/>
              </a:rPr>
              <a:t>Olivate</a:t>
            </a:r>
            <a:r>
              <a:rPr lang="en-US" sz="1200" dirty="0">
                <a:solidFill>
                  <a:srgbClr val="787777"/>
                </a:solidFill>
                <a:latin typeface="Helvetica Neue"/>
              </a:rPr>
              <a:t>, </a:t>
            </a:r>
            <a:r>
              <a:rPr lang="en-US" sz="1200" dirty="0" err="1">
                <a:solidFill>
                  <a:srgbClr val="787777"/>
                </a:solidFill>
                <a:latin typeface="Helvetica Neue"/>
              </a:rPr>
              <a:t>Sorbitan</a:t>
            </a:r>
            <a:r>
              <a:rPr lang="en-US" sz="1200" dirty="0">
                <a:solidFill>
                  <a:srgbClr val="787777"/>
                </a:solidFill>
                <a:latin typeface="Helvetica Neue"/>
              </a:rPr>
              <a:t> </a:t>
            </a:r>
            <a:r>
              <a:rPr lang="en-US" sz="1200" dirty="0" err="1">
                <a:solidFill>
                  <a:srgbClr val="787777"/>
                </a:solidFill>
                <a:latin typeface="Helvetica Neue"/>
              </a:rPr>
              <a:t>Olivate</a:t>
            </a:r>
            <a:r>
              <a:rPr lang="en-US" sz="1200" dirty="0">
                <a:solidFill>
                  <a:srgbClr val="787777"/>
                </a:solidFill>
                <a:latin typeface="Helvetica Neue"/>
              </a:rPr>
              <a:t>, </a:t>
            </a:r>
            <a:r>
              <a:rPr lang="en-US" sz="1200" dirty="0" err="1">
                <a:solidFill>
                  <a:srgbClr val="787777"/>
                </a:solidFill>
                <a:latin typeface="Helvetica Neue"/>
              </a:rPr>
              <a:t>Cetyl</a:t>
            </a:r>
            <a:r>
              <a:rPr lang="en-US" sz="1200" dirty="0">
                <a:solidFill>
                  <a:srgbClr val="787777"/>
                </a:solidFill>
                <a:latin typeface="Helvetica Neue"/>
              </a:rPr>
              <a:t> Palmitate, </a:t>
            </a:r>
            <a:r>
              <a:rPr lang="en-US" sz="1200" dirty="0" err="1">
                <a:solidFill>
                  <a:srgbClr val="787777"/>
                </a:solidFill>
                <a:latin typeface="Helvetica Neue"/>
              </a:rPr>
              <a:t>Sorbitan</a:t>
            </a:r>
            <a:r>
              <a:rPr lang="en-US" sz="1200" dirty="0">
                <a:solidFill>
                  <a:srgbClr val="787777"/>
                </a:solidFill>
                <a:latin typeface="Helvetica Neue"/>
              </a:rPr>
              <a:t> Palmitate, </a:t>
            </a:r>
            <a:r>
              <a:rPr lang="en-US" sz="1200" dirty="0" err="1">
                <a:solidFill>
                  <a:srgbClr val="787777"/>
                </a:solidFill>
                <a:latin typeface="Helvetica Neue"/>
              </a:rPr>
              <a:t>Shorea</a:t>
            </a:r>
            <a:r>
              <a:rPr lang="en-US" sz="1200" dirty="0">
                <a:solidFill>
                  <a:srgbClr val="787777"/>
                </a:solidFill>
                <a:latin typeface="Helvetica Neue"/>
              </a:rPr>
              <a:t> (Sal) Butter, Stearic Acid, Cocos Nucifera (Organic Coconut) Oil, Rose Distillate, Kosher Vegetable Glycerin, Tocopherol (Natural Vitamin E), Lonicera </a:t>
            </a:r>
            <a:r>
              <a:rPr lang="en-US" sz="1200" dirty="0" err="1">
                <a:solidFill>
                  <a:srgbClr val="787777"/>
                </a:solidFill>
                <a:latin typeface="Helvetica Neue"/>
              </a:rPr>
              <a:t>caprifolium</a:t>
            </a:r>
            <a:r>
              <a:rPr lang="en-US" sz="1200" dirty="0">
                <a:solidFill>
                  <a:srgbClr val="787777"/>
                </a:solidFill>
                <a:latin typeface="Helvetica Neue"/>
              </a:rPr>
              <a:t> (Honeysuckle) flower extract, Lonicera japonica (Honeysuckle) flower extract, Rosa canina (refined Rosehip) Seed Oil, Triticum vulgare (Wheat Germ) Oil, Tetrasodium Glutamate Diacetate, Daucus carota (Carrot) seed oil, Salix alba (Organic White Willow) Bark Extract, Organic Grape Alcohol (and) Sambucus nigra (Elderberry) Extract, Xanthan Gum, Rosmarinus officinalis (Organic Rosemary) Leaf Extract, </a:t>
            </a:r>
            <a:r>
              <a:rPr lang="en-US" sz="1200" dirty="0" err="1">
                <a:solidFill>
                  <a:srgbClr val="787777"/>
                </a:solidFill>
                <a:latin typeface="Helvetica Neue"/>
              </a:rPr>
              <a:t>Azadirachta</a:t>
            </a:r>
            <a:r>
              <a:rPr lang="en-US" sz="1200" dirty="0">
                <a:solidFill>
                  <a:srgbClr val="787777"/>
                </a:solidFill>
                <a:latin typeface="Helvetica Neue"/>
              </a:rPr>
              <a:t> indica (Organic Neem) Seed Oil, Allantoin, Sodium </a:t>
            </a:r>
            <a:r>
              <a:rPr lang="en-US" sz="1200" dirty="0" err="1">
                <a:solidFill>
                  <a:srgbClr val="787777"/>
                </a:solidFill>
                <a:latin typeface="Helvetica Neue"/>
              </a:rPr>
              <a:t>Hyalurate</a:t>
            </a:r>
            <a:r>
              <a:rPr lang="en-US" sz="1200" dirty="0">
                <a:solidFill>
                  <a:srgbClr val="787777"/>
                </a:solidFill>
                <a:latin typeface="Helvetica Neue"/>
              </a:rPr>
              <a:t> (Hyaluronic Acid), Retinyl Palmitate (Vitamin A Palmitate), </a:t>
            </a:r>
            <a:r>
              <a:rPr lang="en-US" sz="1200" dirty="0" err="1">
                <a:solidFill>
                  <a:srgbClr val="787777"/>
                </a:solidFill>
                <a:latin typeface="Helvetica Neue"/>
              </a:rPr>
              <a:t>Ascorbyl</a:t>
            </a:r>
            <a:r>
              <a:rPr lang="en-US" sz="1200" dirty="0">
                <a:solidFill>
                  <a:srgbClr val="787777"/>
                </a:solidFill>
                <a:latin typeface="Helvetica Neue"/>
              </a:rPr>
              <a:t> Palmitate (Vitamin C Ester), DL-Panthenol (Provitamin B5), Essential oil of Pelargonium graveolens (Geranium), Citrus bergamia (FCF Bergamot), Lavandula angustifolia (Lavender), Boswellia </a:t>
            </a:r>
            <a:r>
              <a:rPr lang="en-US" sz="1200" dirty="0" err="1">
                <a:solidFill>
                  <a:srgbClr val="787777"/>
                </a:solidFill>
                <a:latin typeface="Helvetica Neue"/>
              </a:rPr>
              <a:t>carterii</a:t>
            </a:r>
            <a:r>
              <a:rPr lang="en-US" sz="1200" dirty="0">
                <a:solidFill>
                  <a:srgbClr val="787777"/>
                </a:solidFill>
                <a:latin typeface="Helvetica Neue"/>
              </a:rPr>
              <a:t> Birdwood (Frankincense), Citrus aurantium (Neroli) flower, Jasminum officinale var. grandiflorum (Jasmine Absolute), </a:t>
            </a:r>
            <a:r>
              <a:rPr lang="en-US" sz="1200" dirty="0" err="1">
                <a:solidFill>
                  <a:srgbClr val="787777"/>
                </a:solidFill>
                <a:latin typeface="Helvetica Neue"/>
              </a:rPr>
              <a:t>Matricaria</a:t>
            </a:r>
            <a:r>
              <a:rPr lang="en-US" sz="1200" dirty="0">
                <a:solidFill>
                  <a:srgbClr val="787777"/>
                </a:solidFill>
                <a:latin typeface="Helvetica Neue"/>
              </a:rPr>
              <a:t> chamomilla (German Chamomile), Anthemis nobilis (Roman Chamomile), </a:t>
            </a:r>
            <a:r>
              <a:rPr lang="en-US" sz="1200" dirty="0" err="1">
                <a:solidFill>
                  <a:srgbClr val="787777"/>
                </a:solidFill>
                <a:latin typeface="Helvetica Neue"/>
              </a:rPr>
              <a:t>Foeniculum</a:t>
            </a:r>
            <a:r>
              <a:rPr lang="en-US" sz="1200" dirty="0">
                <a:solidFill>
                  <a:srgbClr val="787777"/>
                </a:solidFill>
                <a:latin typeface="Helvetica Neue"/>
              </a:rPr>
              <a:t> vulgare (Sweet Fennel), Daucus carota (Carrot) seed, and Rosa damascene (Rose) absolute.</a:t>
            </a:r>
          </a:p>
          <a:p>
            <a:endParaRPr lang="en-US" sz="1200" dirty="0">
              <a:solidFill>
                <a:srgbClr val="787777"/>
              </a:solidFill>
              <a:latin typeface="Helvetica Neue"/>
            </a:endParaRPr>
          </a:p>
          <a:p>
            <a:r>
              <a:rPr lang="en-US" sz="1200" b="1" dirty="0">
                <a:solidFill>
                  <a:srgbClr val="008080"/>
                </a:solidFill>
                <a:latin typeface="Helvetica Neue"/>
              </a:rPr>
              <a:t>Caution: </a:t>
            </a:r>
            <a:r>
              <a:rPr lang="en-US" sz="1200" dirty="0">
                <a:solidFill>
                  <a:srgbClr val="787777"/>
                </a:solidFill>
                <a:latin typeface="Helvetica Neue"/>
              </a:rPr>
              <a:t>Discontinue use if irritation occurs or if you are allergic to the ingredients listed. For external use only.</a:t>
            </a:r>
            <a:endParaRPr lang="en-US" sz="1200" b="0" i="0" dirty="0">
              <a:solidFill>
                <a:srgbClr val="787777"/>
              </a:solidFill>
              <a:effectLst/>
              <a:latin typeface="Helvetica Neue"/>
            </a:endParaRPr>
          </a:p>
          <a:p>
            <a:endParaRPr lang="en-US" sz="1200" dirty="0">
              <a:solidFill>
                <a:srgbClr val="787777"/>
              </a:solidFill>
              <a:latin typeface="Helvetica Neue"/>
            </a:endParaRPr>
          </a:p>
          <a:p>
            <a:endParaRPr lang="en-US" sz="1200" dirty="0">
              <a:latin typeface="Helvetica Neue"/>
            </a:endParaRPr>
          </a:p>
        </p:txBody>
      </p:sp>
      <p:sp>
        <p:nvSpPr>
          <p:cNvPr id="5" name="Title 1">
            <a:extLst>
              <a:ext uri="{FF2B5EF4-FFF2-40B4-BE49-F238E27FC236}">
                <a16:creationId xmlns:a16="http://schemas.microsoft.com/office/drawing/2014/main" id="{03DC290F-0C23-442F-9F77-E755DF7B95F3}"/>
              </a:ext>
            </a:extLst>
          </p:cNvPr>
          <p:cNvSpPr txBox="1">
            <a:spLocks/>
          </p:cNvSpPr>
          <p:nvPr/>
        </p:nvSpPr>
        <p:spPr>
          <a:xfrm>
            <a:off x="530106" y="155600"/>
            <a:ext cx="5721904" cy="528625"/>
          </a:xfrm>
          <a:prstGeom prst="rect">
            <a:avLst/>
          </a:prstGeom>
        </p:spPr>
        <p:txBody>
          <a:bodyPr>
            <a:noAutofit/>
          </a:bodyPr>
          <a:lstStyle>
            <a:lvl1pPr algn="ctr" defTabSz="457200" rtl="0" eaLnBrk="1" latinLnBrk="0" hangingPunct="1">
              <a:spcBef>
                <a:spcPct val="0"/>
              </a:spcBef>
              <a:buNone/>
              <a:defRPr sz="2800" kern="1200">
                <a:solidFill>
                  <a:schemeClr val="tx1"/>
                </a:solidFill>
                <a:latin typeface="Montserrat Regular"/>
                <a:ea typeface="+mj-ea"/>
                <a:cs typeface="Montserrat Regular"/>
              </a:defRPr>
            </a:lvl1pPr>
          </a:lstStyle>
          <a:p>
            <a:pPr algn="l"/>
            <a:r>
              <a:rPr lang="en-US" sz="2200" b="1" dirty="0">
                <a:solidFill>
                  <a:srgbClr val="008080"/>
                </a:solidFill>
              </a:rPr>
              <a:t>24H DEWY FACE CREME</a:t>
            </a:r>
          </a:p>
        </p:txBody>
      </p:sp>
      <p:sp>
        <p:nvSpPr>
          <p:cNvPr id="6" name="TextBox 5">
            <a:extLst>
              <a:ext uri="{FF2B5EF4-FFF2-40B4-BE49-F238E27FC236}">
                <a16:creationId xmlns:a16="http://schemas.microsoft.com/office/drawing/2014/main" id="{2A03BA80-0D27-4202-BC04-E1B11B7BDC83}"/>
              </a:ext>
            </a:extLst>
          </p:cNvPr>
          <p:cNvSpPr txBox="1"/>
          <p:nvPr/>
        </p:nvSpPr>
        <p:spPr>
          <a:xfrm>
            <a:off x="512618" y="602673"/>
            <a:ext cx="3304568" cy="261610"/>
          </a:xfrm>
          <a:prstGeom prst="rect">
            <a:avLst/>
          </a:prstGeom>
          <a:noFill/>
        </p:spPr>
        <p:txBody>
          <a:bodyPr wrap="square" rtlCol="0">
            <a:spAutoFit/>
          </a:bodyPr>
          <a:lstStyle/>
          <a:p>
            <a:r>
              <a:rPr lang="en-US" sz="1100" b="1" dirty="0">
                <a:latin typeface="Helvetica Neue"/>
              </a:rPr>
              <a:t>Size</a:t>
            </a:r>
            <a:r>
              <a:rPr lang="en-US" sz="1100" dirty="0">
                <a:solidFill>
                  <a:srgbClr val="EA9999"/>
                </a:solidFill>
                <a:latin typeface="Helvetica Neue"/>
              </a:rPr>
              <a:t>: </a:t>
            </a:r>
            <a:r>
              <a:rPr lang="en-US" sz="1100" dirty="0">
                <a:solidFill>
                  <a:srgbClr val="000000"/>
                </a:solidFill>
                <a:latin typeface="Helvetica Neue"/>
              </a:rPr>
              <a:t>Travel size - 5ml      Full size - 30ml</a:t>
            </a:r>
            <a:endParaRPr lang="en-US" sz="1100" dirty="0"/>
          </a:p>
        </p:txBody>
      </p:sp>
    </p:spTree>
    <p:extLst>
      <p:ext uri="{BB962C8B-B14F-4D97-AF65-F5344CB8AC3E}">
        <p14:creationId xmlns:p14="http://schemas.microsoft.com/office/powerpoint/2010/main" val="3557288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oiletry&#10;&#10;Description automatically generated">
            <a:extLst>
              <a:ext uri="{FF2B5EF4-FFF2-40B4-BE49-F238E27FC236}">
                <a16:creationId xmlns:a16="http://schemas.microsoft.com/office/drawing/2014/main" id="{2658776C-62EF-49AE-A1F2-61B439A721ED}"/>
              </a:ext>
            </a:extLst>
          </p:cNvPr>
          <p:cNvPicPr>
            <a:picLocks noChangeAspect="1"/>
          </p:cNvPicPr>
          <p:nvPr/>
        </p:nvPicPr>
        <p:blipFill rotWithShape="1">
          <a:blip r:embed="rId2">
            <a:extLst>
              <a:ext uri="{28A0092B-C50C-407E-A947-70E740481C1C}">
                <a14:useLocalDpi xmlns:a14="http://schemas.microsoft.com/office/drawing/2010/main" val="0"/>
              </a:ext>
            </a:extLst>
          </a:blip>
          <a:srcRect l="30215" t="9620" r="28867"/>
          <a:stretch/>
        </p:blipFill>
        <p:spPr>
          <a:xfrm>
            <a:off x="9245327" y="1470167"/>
            <a:ext cx="2380082" cy="3540372"/>
          </a:xfrm>
          <a:prstGeom prst="rect">
            <a:avLst/>
          </a:prstGeom>
        </p:spPr>
      </p:pic>
      <p:sp>
        <p:nvSpPr>
          <p:cNvPr id="2" name="Title 1">
            <a:extLst>
              <a:ext uri="{FF2B5EF4-FFF2-40B4-BE49-F238E27FC236}">
                <a16:creationId xmlns:a16="http://schemas.microsoft.com/office/drawing/2014/main" id="{9A18F3BA-8FC4-4C3E-9347-5BD5841118BE}"/>
              </a:ext>
            </a:extLst>
          </p:cNvPr>
          <p:cNvSpPr txBox="1">
            <a:spLocks/>
          </p:cNvSpPr>
          <p:nvPr/>
        </p:nvSpPr>
        <p:spPr>
          <a:xfrm>
            <a:off x="537203" y="163093"/>
            <a:ext cx="5763298" cy="458787"/>
          </a:xfrm>
          <a:prstGeom prst="rect">
            <a:avLst/>
          </a:prstGeom>
        </p:spPr>
        <p:txBody>
          <a:bodyPr>
            <a:noAutofit/>
          </a:bodyPr>
          <a:lstStyle>
            <a:lvl1pPr algn="ctr" defTabSz="457200" rtl="0" eaLnBrk="1" latinLnBrk="0" hangingPunct="1">
              <a:spcBef>
                <a:spcPct val="0"/>
              </a:spcBef>
              <a:buNone/>
              <a:defRPr sz="2800" kern="1200">
                <a:solidFill>
                  <a:schemeClr val="tx1"/>
                </a:solidFill>
                <a:latin typeface="Montserrat Regular"/>
                <a:ea typeface="+mj-ea"/>
                <a:cs typeface="Montserrat Regular"/>
              </a:defRPr>
            </a:lvl1pPr>
          </a:lstStyle>
          <a:p>
            <a:pPr algn="l"/>
            <a:r>
              <a:rPr lang="en-US" sz="2200" b="1" dirty="0">
                <a:solidFill>
                  <a:srgbClr val="008080"/>
                </a:solidFill>
              </a:rPr>
              <a:t>NOURISHING FACE SERUM</a:t>
            </a:r>
          </a:p>
        </p:txBody>
      </p:sp>
      <p:sp>
        <p:nvSpPr>
          <p:cNvPr id="3" name="TextBox 2">
            <a:extLst>
              <a:ext uri="{FF2B5EF4-FFF2-40B4-BE49-F238E27FC236}">
                <a16:creationId xmlns:a16="http://schemas.microsoft.com/office/drawing/2014/main" id="{7C01D354-B323-4EE1-84AA-F684A9E50D8F}"/>
              </a:ext>
            </a:extLst>
          </p:cNvPr>
          <p:cNvSpPr txBox="1"/>
          <p:nvPr/>
        </p:nvSpPr>
        <p:spPr>
          <a:xfrm>
            <a:off x="537203" y="580151"/>
            <a:ext cx="3328474" cy="261610"/>
          </a:xfrm>
          <a:prstGeom prst="rect">
            <a:avLst/>
          </a:prstGeom>
          <a:noFill/>
        </p:spPr>
        <p:txBody>
          <a:bodyPr wrap="square" rtlCol="0">
            <a:spAutoFit/>
          </a:bodyPr>
          <a:lstStyle/>
          <a:p>
            <a:r>
              <a:rPr lang="en-US" sz="1100" b="1" dirty="0">
                <a:latin typeface="Helvetica Neue"/>
              </a:rPr>
              <a:t>Size</a:t>
            </a:r>
            <a:r>
              <a:rPr lang="en-US" sz="1100" dirty="0">
                <a:latin typeface="Helvetica Neue"/>
              </a:rPr>
              <a:t>: </a:t>
            </a:r>
            <a:r>
              <a:rPr lang="en-US" sz="1100" dirty="0">
                <a:solidFill>
                  <a:srgbClr val="000000"/>
                </a:solidFill>
                <a:latin typeface="Helvetica Neue"/>
              </a:rPr>
              <a:t>Travel size - 5ml      Full size - 30ml</a:t>
            </a:r>
            <a:endParaRPr lang="en-US" sz="1100" dirty="0"/>
          </a:p>
        </p:txBody>
      </p:sp>
      <p:sp>
        <p:nvSpPr>
          <p:cNvPr id="4" name="Rectangle 3">
            <a:extLst>
              <a:ext uri="{FF2B5EF4-FFF2-40B4-BE49-F238E27FC236}">
                <a16:creationId xmlns:a16="http://schemas.microsoft.com/office/drawing/2014/main" id="{C9EBCBBB-9A2D-45FF-A28A-3EF753FD3134}"/>
              </a:ext>
            </a:extLst>
          </p:cNvPr>
          <p:cNvSpPr/>
          <p:nvPr/>
        </p:nvSpPr>
        <p:spPr>
          <a:xfrm>
            <a:off x="6502685" y="4801195"/>
            <a:ext cx="4964637" cy="1323439"/>
          </a:xfrm>
          <a:prstGeom prst="rect">
            <a:avLst/>
          </a:prstGeom>
          <a:ln>
            <a:solidFill>
              <a:srgbClr val="FFCCCC"/>
            </a:solidFill>
          </a:ln>
        </p:spPr>
        <p:txBody>
          <a:bodyPr wrap="square">
            <a:spAutoFit/>
          </a:bodyPr>
          <a:lstStyle/>
          <a:p>
            <a:pPr>
              <a:spcBef>
                <a:spcPts val="360"/>
              </a:spcBef>
            </a:pPr>
            <a:r>
              <a:rPr lang="en-US" sz="1400" b="1" dirty="0">
                <a:solidFill>
                  <a:srgbClr val="008080"/>
                </a:solidFill>
                <a:latin typeface="Helvetica Neue"/>
              </a:rPr>
              <a:t>An ultra-moisturizing serum packed with nutrient-rich ingredients and vitamins that help to firm and tone skin.</a:t>
            </a:r>
          </a:p>
          <a:p>
            <a:pPr marL="285750" indent="-285750">
              <a:spcBef>
                <a:spcPts val="360"/>
              </a:spcBef>
              <a:buFont typeface="Arial" panose="020B0604020202020204" pitchFamily="34" charset="0"/>
              <a:buChar char="•"/>
            </a:pPr>
            <a:r>
              <a:rPr lang="en-US" sz="1400" dirty="0">
                <a:latin typeface="Helvetica Neue"/>
              </a:rPr>
              <a:t>Super-packed with antioxidants and vitamins</a:t>
            </a:r>
          </a:p>
          <a:p>
            <a:pPr marL="285750" indent="-285750">
              <a:spcBef>
                <a:spcPts val="360"/>
              </a:spcBef>
              <a:buFont typeface="Arial" panose="020B0604020202020204" pitchFamily="34" charset="0"/>
              <a:buChar char="•"/>
            </a:pPr>
            <a:r>
              <a:rPr lang="en-US" sz="1400" dirty="0">
                <a:latin typeface="Helvetica Neue"/>
              </a:rPr>
              <a:t>Increases collagen production</a:t>
            </a:r>
          </a:p>
          <a:p>
            <a:pPr marL="285750" indent="-285750">
              <a:spcBef>
                <a:spcPts val="360"/>
              </a:spcBef>
              <a:buFont typeface="Arial" panose="020B0604020202020204" pitchFamily="34" charset="0"/>
              <a:buChar char="•"/>
            </a:pPr>
            <a:r>
              <a:rPr lang="en-US" sz="1400" dirty="0">
                <a:latin typeface="Helvetica Neue"/>
              </a:rPr>
              <a:t>Brightens, softens and firms </a:t>
            </a:r>
            <a:endParaRPr lang="en-US" sz="1400" b="0" i="0" u="none" strike="noStrike" dirty="0">
              <a:effectLst/>
              <a:latin typeface="Helvetica Neue"/>
            </a:endParaRPr>
          </a:p>
        </p:txBody>
      </p:sp>
      <p:sp>
        <p:nvSpPr>
          <p:cNvPr id="6" name="TextBox 5">
            <a:extLst>
              <a:ext uri="{FF2B5EF4-FFF2-40B4-BE49-F238E27FC236}">
                <a16:creationId xmlns:a16="http://schemas.microsoft.com/office/drawing/2014/main" id="{AD0F2EC4-82E5-474C-89F4-38E6F5C54A34}"/>
              </a:ext>
            </a:extLst>
          </p:cNvPr>
          <p:cNvSpPr txBox="1"/>
          <p:nvPr/>
        </p:nvSpPr>
        <p:spPr>
          <a:xfrm>
            <a:off x="603913" y="1656780"/>
            <a:ext cx="5629877" cy="4185761"/>
          </a:xfrm>
          <a:prstGeom prst="rect">
            <a:avLst/>
          </a:prstGeom>
          <a:noFill/>
        </p:spPr>
        <p:txBody>
          <a:bodyPr wrap="square" rtlCol="0">
            <a:spAutoFit/>
          </a:bodyPr>
          <a:lstStyle/>
          <a:p>
            <a:pPr marL="285750" indent="-285750">
              <a:buFont typeface="Arial" panose="020B0604020202020204" pitchFamily="34" charset="0"/>
              <a:buChar char="•"/>
            </a:pPr>
            <a:r>
              <a:rPr lang="it-IT" sz="1400" b="1" dirty="0">
                <a:solidFill>
                  <a:srgbClr val="008080"/>
                </a:solidFill>
                <a:latin typeface="Helvetica Neue"/>
              </a:rPr>
              <a:t>CoQ10</a:t>
            </a:r>
          </a:p>
          <a:p>
            <a:r>
              <a:rPr lang="en-US" sz="1400" dirty="0">
                <a:solidFill>
                  <a:schemeClr val="tx1">
                    <a:lumMod val="50000"/>
                    <a:lumOff val="50000"/>
                  </a:schemeClr>
                </a:solidFill>
                <a:latin typeface="Helvetica Neue"/>
              </a:rPr>
              <a:t>Vitamin-like nutrient that acts as a powerful antioxidant. It helps reduce free radical damage that which occurs from UV rays. Support skin elasticity, reduce dark spots and wrinkles.</a:t>
            </a:r>
            <a:endParaRPr lang="it-IT" sz="1400" dirty="0">
              <a:solidFill>
                <a:schemeClr val="tx1">
                  <a:lumMod val="50000"/>
                  <a:lumOff val="50000"/>
                </a:schemeClr>
              </a:solidFill>
              <a:latin typeface="Helvetica Neue"/>
            </a:endParaRPr>
          </a:p>
          <a:p>
            <a:endParaRPr lang="it-IT" sz="1400" dirty="0">
              <a:solidFill>
                <a:srgbClr val="FF9999"/>
              </a:solidFill>
              <a:latin typeface="Helvetica Neue"/>
            </a:endParaRPr>
          </a:p>
          <a:p>
            <a:pPr marL="285750" indent="-285750">
              <a:buFont typeface="Arial" panose="020B0604020202020204" pitchFamily="34" charset="0"/>
              <a:buChar char="•"/>
            </a:pPr>
            <a:r>
              <a:rPr lang="it-IT" sz="1400" b="1" dirty="0">
                <a:solidFill>
                  <a:srgbClr val="008080"/>
                </a:solidFill>
                <a:latin typeface="Helvetica Neue"/>
              </a:rPr>
              <a:t>Alpha lipoic acid</a:t>
            </a:r>
          </a:p>
          <a:p>
            <a:r>
              <a:rPr lang="it-IT" sz="1400" dirty="0">
                <a:solidFill>
                  <a:schemeClr val="tx1">
                    <a:lumMod val="50000"/>
                    <a:lumOff val="50000"/>
                  </a:schemeClr>
                </a:solidFill>
                <a:latin typeface="Helvetica Neue"/>
              </a:rPr>
              <a:t>Anti-inflammatory properties to reduce redness, blothiness and rejuvenate the skin in cellular level.</a:t>
            </a:r>
          </a:p>
          <a:p>
            <a:endParaRPr lang="it-IT" sz="1400" dirty="0">
              <a:latin typeface="Helvetica Neue"/>
            </a:endParaRPr>
          </a:p>
          <a:p>
            <a:pPr marL="285750" indent="-285750">
              <a:buFont typeface="Arial" panose="020B0604020202020204" pitchFamily="34" charset="0"/>
              <a:buChar char="•"/>
            </a:pPr>
            <a:r>
              <a:rPr lang="it-IT" sz="1400" b="1" dirty="0">
                <a:solidFill>
                  <a:srgbClr val="008080"/>
                </a:solidFill>
                <a:latin typeface="Helvetica Neue"/>
              </a:rPr>
              <a:t>Hyaluronic acid</a:t>
            </a:r>
          </a:p>
          <a:p>
            <a:r>
              <a:rPr lang="it-IT" sz="1400" dirty="0">
                <a:solidFill>
                  <a:schemeClr val="tx1">
                    <a:lumMod val="50000"/>
                    <a:lumOff val="50000"/>
                  </a:schemeClr>
                </a:solidFill>
                <a:latin typeface="Helvetica Neue"/>
              </a:rPr>
              <a:t>Antioxidant properties. Hydrating, calming skin irritation, and rapid wound healing and dermatitis.</a:t>
            </a:r>
          </a:p>
          <a:p>
            <a:endParaRPr lang="it-IT" sz="1400" dirty="0">
              <a:latin typeface="Helvetica Neue"/>
            </a:endParaRPr>
          </a:p>
          <a:p>
            <a:pPr marL="285750" indent="-285750">
              <a:buFont typeface="Arial" panose="020B0604020202020204" pitchFamily="34" charset="0"/>
              <a:buChar char="•"/>
            </a:pPr>
            <a:r>
              <a:rPr lang="en-US" sz="1400" b="1" dirty="0">
                <a:solidFill>
                  <a:srgbClr val="008080"/>
                </a:solidFill>
                <a:latin typeface="Helvetica Neue"/>
              </a:rPr>
              <a:t>Vitamins A, B5, C &amp; E</a:t>
            </a:r>
          </a:p>
          <a:p>
            <a:r>
              <a:rPr lang="en-US" sz="1400" dirty="0">
                <a:solidFill>
                  <a:schemeClr val="tx1">
                    <a:lumMod val="50000"/>
                    <a:lumOff val="50000"/>
                  </a:schemeClr>
                </a:solidFill>
                <a:latin typeface="Helvetica Neue"/>
              </a:rPr>
              <a:t>Fights free radical and tissue damaged.</a:t>
            </a:r>
          </a:p>
          <a:p>
            <a:endParaRPr lang="it-IT" sz="1400" dirty="0">
              <a:latin typeface="Helvetica Neue"/>
            </a:endParaRPr>
          </a:p>
          <a:p>
            <a:pPr marL="285750" indent="-285750">
              <a:buFont typeface="Arial" panose="020B0604020202020204" pitchFamily="34" charset="0"/>
              <a:buChar char="•"/>
            </a:pPr>
            <a:r>
              <a:rPr lang="it-IT" sz="1400" b="1" dirty="0">
                <a:solidFill>
                  <a:srgbClr val="008080"/>
                </a:solidFill>
                <a:latin typeface="Helvetica Neue"/>
              </a:rPr>
              <a:t>Vegan DMAE</a:t>
            </a:r>
          </a:p>
          <a:p>
            <a:r>
              <a:rPr lang="en-US" sz="1400" dirty="0">
                <a:solidFill>
                  <a:schemeClr val="tx1">
                    <a:lumMod val="50000"/>
                    <a:lumOff val="50000"/>
                  </a:schemeClr>
                </a:solidFill>
                <a:latin typeface="Helvetica Neue"/>
              </a:rPr>
              <a:t>Helps to tighten skin and reduce sagging, improve firmness and elasticity, smooth lines and wrinkles and also brighten the skin.</a:t>
            </a:r>
            <a:endParaRPr lang="it-IT" sz="1400" dirty="0">
              <a:solidFill>
                <a:schemeClr val="tx1">
                  <a:lumMod val="50000"/>
                  <a:lumOff val="50000"/>
                </a:schemeClr>
              </a:solidFill>
              <a:latin typeface="Helvetica Neue"/>
            </a:endParaRPr>
          </a:p>
        </p:txBody>
      </p:sp>
      <p:sp>
        <p:nvSpPr>
          <p:cNvPr id="9" name="TextBox 8">
            <a:extLst>
              <a:ext uri="{FF2B5EF4-FFF2-40B4-BE49-F238E27FC236}">
                <a16:creationId xmlns:a16="http://schemas.microsoft.com/office/drawing/2014/main" id="{8386AFE0-EEC9-4061-A029-7D4167FBADDD}"/>
              </a:ext>
            </a:extLst>
          </p:cNvPr>
          <p:cNvSpPr txBox="1"/>
          <p:nvPr/>
        </p:nvSpPr>
        <p:spPr>
          <a:xfrm>
            <a:off x="6779924" y="1656780"/>
            <a:ext cx="3026549" cy="1569660"/>
          </a:xfrm>
          <a:prstGeom prst="rect">
            <a:avLst/>
          </a:prstGeom>
          <a:noFill/>
        </p:spPr>
        <p:txBody>
          <a:bodyPr wrap="square" rtlCol="0">
            <a:spAutoFit/>
          </a:bodyPr>
          <a:lstStyle/>
          <a:p>
            <a:r>
              <a:rPr lang="en-US" sz="1600" i="1" dirty="0">
                <a:solidFill>
                  <a:srgbClr val="008080"/>
                </a:solidFill>
              </a:rPr>
              <a:t>“This serum is like taking vitamin supplements topically for your skin. Great for men because of its light texture and great as final product before SPF in treatment room.”		       ~Julie</a:t>
            </a:r>
          </a:p>
        </p:txBody>
      </p:sp>
    </p:spTree>
    <p:extLst>
      <p:ext uri="{BB962C8B-B14F-4D97-AF65-F5344CB8AC3E}">
        <p14:creationId xmlns:p14="http://schemas.microsoft.com/office/powerpoint/2010/main" val="39188713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A65AC2-577F-479D-89ED-56976B8348F1}"/>
              </a:ext>
            </a:extLst>
          </p:cNvPr>
          <p:cNvSpPr/>
          <p:nvPr/>
        </p:nvSpPr>
        <p:spPr>
          <a:xfrm>
            <a:off x="347662" y="1258819"/>
            <a:ext cx="11496675" cy="5078313"/>
          </a:xfrm>
          <a:prstGeom prst="rect">
            <a:avLst/>
          </a:prstGeom>
        </p:spPr>
        <p:txBody>
          <a:bodyPr wrap="square">
            <a:spAutoFit/>
          </a:bodyPr>
          <a:lstStyle/>
          <a:p>
            <a:r>
              <a:rPr lang="en-US" sz="1200" dirty="0">
                <a:solidFill>
                  <a:srgbClr val="787777"/>
                </a:solidFill>
                <a:latin typeface="Helvetica Neue"/>
              </a:rPr>
              <a:t>An ultra-moisturizing serum packed with nutrient-rich ingredients and vitamins that will help to firm and tone your skin.</a:t>
            </a:r>
            <a:br>
              <a:rPr lang="en-US" sz="1200" dirty="0">
                <a:solidFill>
                  <a:srgbClr val="787777"/>
                </a:solidFill>
                <a:latin typeface="Helvetica Neue"/>
              </a:rPr>
            </a:br>
            <a:r>
              <a:rPr lang="en-US" sz="1200" dirty="0">
                <a:solidFill>
                  <a:srgbClr val="787777"/>
                </a:solidFill>
                <a:latin typeface="Helvetica Neue"/>
              </a:rPr>
              <a:t> </a:t>
            </a:r>
            <a:br>
              <a:rPr lang="en-US" sz="1200" dirty="0">
                <a:solidFill>
                  <a:srgbClr val="787777"/>
                </a:solidFill>
                <a:latin typeface="Helvetica Neue"/>
              </a:rPr>
            </a:br>
            <a:r>
              <a:rPr lang="en-US" sz="1200" b="1" dirty="0">
                <a:solidFill>
                  <a:srgbClr val="008080"/>
                </a:solidFill>
                <a:latin typeface="Helvetica Neue"/>
              </a:rPr>
              <a:t>What it is:</a:t>
            </a:r>
            <a:br>
              <a:rPr lang="en-US" sz="1200" dirty="0">
                <a:solidFill>
                  <a:srgbClr val="787777"/>
                </a:solidFill>
                <a:latin typeface="Helvetica Neue"/>
              </a:rPr>
            </a:br>
            <a:r>
              <a:rPr lang="en-US" sz="1200" dirty="0">
                <a:solidFill>
                  <a:srgbClr val="787777"/>
                </a:solidFill>
                <a:latin typeface="Helvetica Neue"/>
              </a:rPr>
              <a:t>Super-packed with antioxidants, vitamins, and many more all-natural ingredients, the </a:t>
            </a:r>
            <a:r>
              <a:rPr lang="en-US" sz="1200" b="1" dirty="0">
                <a:solidFill>
                  <a:srgbClr val="008080"/>
                </a:solidFill>
                <a:latin typeface="Helvetica Neue"/>
              </a:rPr>
              <a:t>Nourish Face Serum </a:t>
            </a:r>
            <a:r>
              <a:rPr lang="en-US" sz="1200" dirty="0">
                <a:solidFill>
                  <a:srgbClr val="787777"/>
                </a:solidFill>
                <a:latin typeface="Helvetica Neue"/>
              </a:rPr>
              <a:t>rejuvenates skin and boosts the life of healthy skin cells. This serum combats the visible signs of aging by boosting collagen production, while also brightening, softening and firming skin.</a:t>
            </a:r>
            <a:br>
              <a:rPr lang="en-US" sz="1200" dirty="0">
                <a:solidFill>
                  <a:srgbClr val="787777"/>
                </a:solidFill>
                <a:latin typeface="Helvetica Neue"/>
              </a:rPr>
            </a:br>
            <a:r>
              <a:rPr lang="en-US" sz="1200" dirty="0">
                <a:solidFill>
                  <a:srgbClr val="787777"/>
                </a:solidFill>
                <a:latin typeface="Helvetica Neue"/>
              </a:rPr>
              <a:t> </a:t>
            </a:r>
            <a:br>
              <a:rPr lang="en-US" sz="1200" dirty="0">
                <a:solidFill>
                  <a:srgbClr val="787777"/>
                </a:solidFill>
                <a:latin typeface="Helvetica Neue"/>
              </a:rPr>
            </a:br>
            <a:r>
              <a:rPr lang="en-US" sz="1200" b="1" dirty="0">
                <a:solidFill>
                  <a:srgbClr val="008080"/>
                </a:solidFill>
                <a:latin typeface="Helvetica Neue"/>
              </a:rPr>
              <a:t>What it does:</a:t>
            </a:r>
            <a:br>
              <a:rPr lang="en-US" sz="1200" dirty="0">
                <a:solidFill>
                  <a:srgbClr val="008080"/>
                </a:solidFill>
                <a:latin typeface="Helvetica Neue"/>
              </a:rPr>
            </a:br>
            <a:r>
              <a:rPr lang="en-US" sz="1200" dirty="0">
                <a:solidFill>
                  <a:srgbClr val="787777"/>
                </a:solidFill>
                <a:latin typeface="Helvetica Neue"/>
              </a:rPr>
              <a:t>The all-natural ingredients in this serum work together to provide a ton of moisture to the skin, tones and firms the skin, and boosts collage production. With daily use, you will notice your skin looking more youthful, radiant and glowing. </a:t>
            </a:r>
            <a:br>
              <a:rPr lang="en-US" sz="1200" dirty="0">
                <a:solidFill>
                  <a:srgbClr val="787777"/>
                </a:solidFill>
                <a:latin typeface="Helvetica Neue"/>
              </a:rPr>
            </a:br>
            <a:r>
              <a:rPr lang="en-US" sz="1200" dirty="0">
                <a:solidFill>
                  <a:srgbClr val="787777"/>
                </a:solidFill>
                <a:latin typeface="Helvetica Neue"/>
              </a:rPr>
              <a:t> </a:t>
            </a:r>
            <a:br>
              <a:rPr lang="en-US" sz="1200" dirty="0">
                <a:solidFill>
                  <a:srgbClr val="787777"/>
                </a:solidFill>
                <a:latin typeface="Helvetica Neue"/>
              </a:rPr>
            </a:br>
            <a:r>
              <a:rPr lang="en-US" sz="1200" b="1" dirty="0">
                <a:solidFill>
                  <a:srgbClr val="008080"/>
                </a:solidFill>
                <a:latin typeface="Helvetica Neue"/>
              </a:rPr>
              <a:t>Who’s it for:</a:t>
            </a:r>
            <a:br>
              <a:rPr lang="en-US" sz="1200" dirty="0">
                <a:solidFill>
                  <a:srgbClr val="787777"/>
                </a:solidFill>
                <a:latin typeface="Helvetica Neue"/>
              </a:rPr>
            </a:br>
            <a:r>
              <a:rPr lang="en-US" sz="1200" dirty="0">
                <a:solidFill>
                  <a:srgbClr val="787777"/>
                </a:solidFill>
                <a:latin typeface="Helvetica Neue"/>
              </a:rPr>
              <a:t>✔ Normal skin ✔ Oily skin ✔ Combination skin ✔ Sensitive skin</a:t>
            </a:r>
            <a:br>
              <a:rPr lang="en-US" sz="1200" dirty="0">
                <a:solidFill>
                  <a:srgbClr val="787777"/>
                </a:solidFill>
                <a:latin typeface="Helvetica Neue"/>
              </a:rPr>
            </a:br>
            <a:r>
              <a:rPr lang="en-US" sz="1200" dirty="0">
                <a:solidFill>
                  <a:srgbClr val="787777"/>
                </a:solidFill>
                <a:latin typeface="Helvetica Neue"/>
              </a:rPr>
              <a:t> </a:t>
            </a:r>
            <a:br>
              <a:rPr lang="en-US" sz="1200" dirty="0">
                <a:solidFill>
                  <a:srgbClr val="787777"/>
                </a:solidFill>
                <a:latin typeface="Helvetica Neue"/>
              </a:rPr>
            </a:br>
            <a:r>
              <a:rPr lang="en-US" sz="1200" b="1" dirty="0">
                <a:solidFill>
                  <a:srgbClr val="008080"/>
                </a:solidFill>
                <a:latin typeface="Helvetica Neue"/>
              </a:rPr>
              <a:t>How to Use:</a:t>
            </a:r>
            <a:br>
              <a:rPr lang="en-US" sz="1200" dirty="0">
                <a:solidFill>
                  <a:srgbClr val="787777"/>
                </a:solidFill>
                <a:latin typeface="Helvetica Neue"/>
              </a:rPr>
            </a:br>
            <a:r>
              <a:rPr lang="en-US" sz="1200" dirty="0">
                <a:solidFill>
                  <a:srgbClr val="787777"/>
                </a:solidFill>
                <a:latin typeface="Helvetica Neue"/>
              </a:rPr>
              <a:t>After cleansing, apply 2 pumps of the serum to the face and neck.</a:t>
            </a:r>
            <a:br>
              <a:rPr lang="en-US" sz="1200" dirty="0">
                <a:solidFill>
                  <a:srgbClr val="787777"/>
                </a:solidFill>
                <a:latin typeface="Helvetica Neue"/>
              </a:rPr>
            </a:br>
            <a:r>
              <a:rPr lang="en-US" sz="1200" dirty="0">
                <a:solidFill>
                  <a:srgbClr val="787777"/>
                </a:solidFill>
                <a:latin typeface="Helvetica Neue"/>
              </a:rPr>
              <a:t> </a:t>
            </a:r>
            <a:br>
              <a:rPr lang="en-US" sz="1200" dirty="0">
                <a:solidFill>
                  <a:srgbClr val="787777"/>
                </a:solidFill>
                <a:latin typeface="Helvetica Neue"/>
              </a:rPr>
            </a:br>
            <a:r>
              <a:rPr lang="en-US" sz="1200" b="1" dirty="0">
                <a:solidFill>
                  <a:srgbClr val="008080"/>
                </a:solidFill>
                <a:latin typeface="Helvetica Neue"/>
              </a:rPr>
              <a:t>Ingredients:</a:t>
            </a:r>
            <a:br>
              <a:rPr lang="en-US" sz="1200" dirty="0">
                <a:solidFill>
                  <a:srgbClr val="787777"/>
                </a:solidFill>
                <a:latin typeface="Helvetica Neue"/>
              </a:rPr>
            </a:br>
            <a:r>
              <a:rPr lang="en-US" sz="1200" dirty="0">
                <a:solidFill>
                  <a:srgbClr val="787777"/>
                </a:solidFill>
                <a:latin typeface="Helvetica Neue"/>
              </a:rPr>
              <a:t>Rose Distillate, Aloe </a:t>
            </a:r>
            <a:r>
              <a:rPr lang="en-US" sz="1200" dirty="0" err="1">
                <a:solidFill>
                  <a:srgbClr val="787777"/>
                </a:solidFill>
                <a:latin typeface="Helvetica Neue"/>
              </a:rPr>
              <a:t>barbadensis</a:t>
            </a:r>
            <a:r>
              <a:rPr lang="en-US" sz="1200" dirty="0">
                <a:solidFill>
                  <a:srgbClr val="787777"/>
                </a:solidFill>
                <a:latin typeface="Helvetica Neue"/>
              </a:rPr>
              <a:t> (Organic Aloe Leaf) Juice, Limnanthes alba (Meadowfoam) Seed Oil, Kosher Vegetable Glycerin, </a:t>
            </a:r>
            <a:r>
              <a:rPr lang="en-US" sz="1200" dirty="0" err="1">
                <a:solidFill>
                  <a:srgbClr val="787777"/>
                </a:solidFill>
                <a:latin typeface="Helvetica Neue"/>
              </a:rPr>
              <a:t>Cetearyl</a:t>
            </a:r>
            <a:r>
              <a:rPr lang="en-US" sz="1200" dirty="0">
                <a:solidFill>
                  <a:srgbClr val="787777"/>
                </a:solidFill>
                <a:latin typeface="Helvetica Neue"/>
              </a:rPr>
              <a:t> </a:t>
            </a:r>
            <a:r>
              <a:rPr lang="en-US" sz="1200" dirty="0" err="1">
                <a:solidFill>
                  <a:srgbClr val="787777"/>
                </a:solidFill>
                <a:latin typeface="Helvetica Neue"/>
              </a:rPr>
              <a:t>Olivate</a:t>
            </a:r>
            <a:r>
              <a:rPr lang="en-US" sz="1200" dirty="0">
                <a:solidFill>
                  <a:srgbClr val="787777"/>
                </a:solidFill>
                <a:latin typeface="Helvetica Neue"/>
              </a:rPr>
              <a:t>, </a:t>
            </a:r>
            <a:r>
              <a:rPr lang="en-US" sz="1200" dirty="0" err="1">
                <a:solidFill>
                  <a:srgbClr val="787777"/>
                </a:solidFill>
                <a:latin typeface="Helvetica Neue"/>
              </a:rPr>
              <a:t>Sorbitan</a:t>
            </a:r>
            <a:r>
              <a:rPr lang="en-US" sz="1200" dirty="0">
                <a:solidFill>
                  <a:srgbClr val="787777"/>
                </a:solidFill>
                <a:latin typeface="Helvetica Neue"/>
              </a:rPr>
              <a:t> </a:t>
            </a:r>
            <a:r>
              <a:rPr lang="en-US" sz="1200" dirty="0" err="1">
                <a:solidFill>
                  <a:srgbClr val="787777"/>
                </a:solidFill>
                <a:latin typeface="Helvetica Neue"/>
              </a:rPr>
              <a:t>Olivate</a:t>
            </a:r>
            <a:r>
              <a:rPr lang="en-US" sz="1200" dirty="0">
                <a:solidFill>
                  <a:srgbClr val="787777"/>
                </a:solidFill>
                <a:latin typeface="Helvetica Neue"/>
              </a:rPr>
              <a:t>, </a:t>
            </a:r>
            <a:r>
              <a:rPr lang="en-US" sz="1200" dirty="0" err="1">
                <a:solidFill>
                  <a:srgbClr val="787777"/>
                </a:solidFill>
                <a:latin typeface="Helvetica Neue"/>
              </a:rPr>
              <a:t>Cetyl</a:t>
            </a:r>
            <a:r>
              <a:rPr lang="en-US" sz="1200" dirty="0">
                <a:solidFill>
                  <a:srgbClr val="787777"/>
                </a:solidFill>
                <a:latin typeface="Helvetica Neue"/>
              </a:rPr>
              <a:t> Palmitate, </a:t>
            </a:r>
            <a:r>
              <a:rPr lang="en-US" sz="1200" dirty="0" err="1">
                <a:solidFill>
                  <a:srgbClr val="787777"/>
                </a:solidFill>
                <a:latin typeface="Helvetica Neue"/>
              </a:rPr>
              <a:t>Sorbitan</a:t>
            </a:r>
            <a:r>
              <a:rPr lang="en-US" sz="1200" dirty="0">
                <a:solidFill>
                  <a:srgbClr val="787777"/>
                </a:solidFill>
                <a:latin typeface="Helvetica Neue"/>
              </a:rPr>
              <a:t> Palmitate, Lonicera </a:t>
            </a:r>
            <a:r>
              <a:rPr lang="en-US" sz="1200" dirty="0" err="1">
                <a:solidFill>
                  <a:srgbClr val="787777"/>
                </a:solidFill>
                <a:latin typeface="Helvetica Neue"/>
              </a:rPr>
              <a:t>caprifolium</a:t>
            </a:r>
            <a:r>
              <a:rPr lang="en-US" sz="1200" dirty="0">
                <a:solidFill>
                  <a:srgbClr val="787777"/>
                </a:solidFill>
                <a:latin typeface="Helvetica Neue"/>
              </a:rPr>
              <a:t> (Honeysuckle) flower extract, Lonicera japonica (Honeysuckle) flower extract, Tocopherol (Natural Vitamin E), Tetrasodium Glutamate Diacetate,  Dimethylaminoethanol Bitartrate (DMAE), Xanthan Gum, Daucus carota (Carrot) seed oil, DL-Panthenol (Provitamin B5), Organic Grape Alcohol, Ricinus communis (Castor) Oil, Lecithin (from Sunflower), Beta Carotene (Provitamin A), Retinyl Palmitate (Vitamin A Palmitate), Niacinamide (Vitamin B3), Magnesium </a:t>
            </a:r>
            <a:r>
              <a:rPr lang="en-US" sz="1200" dirty="0" err="1">
                <a:solidFill>
                  <a:srgbClr val="787777"/>
                </a:solidFill>
                <a:latin typeface="Helvetica Neue"/>
              </a:rPr>
              <a:t>Ascorbyl</a:t>
            </a:r>
            <a:r>
              <a:rPr lang="en-US" sz="1200" dirty="0">
                <a:solidFill>
                  <a:srgbClr val="787777"/>
                </a:solidFill>
                <a:latin typeface="Helvetica Neue"/>
              </a:rPr>
              <a:t> Phosphate (Vitamin C), Ubidecarenone (Coenzyme Q10), </a:t>
            </a:r>
            <a:r>
              <a:rPr lang="en-US" sz="1200" dirty="0" err="1">
                <a:solidFill>
                  <a:srgbClr val="787777"/>
                </a:solidFill>
                <a:latin typeface="Helvetica Neue"/>
              </a:rPr>
              <a:t>Thioctic</a:t>
            </a:r>
            <a:r>
              <a:rPr lang="en-US" sz="1200" dirty="0">
                <a:solidFill>
                  <a:srgbClr val="787777"/>
                </a:solidFill>
                <a:latin typeface="Helvetica Neue"/>
              </a:rPr>
              <a:t> Acid (Alpha Lipoic Acid), Essential oils of Pelargonium graveolens (Geranium), Lavandula angustifolia (Lavender), </a:t>
            </a:r>
            <a:r>
              <a:rPr lang="en-US" sz="1200" dirty="0" err="1">
                <a:solidFill>
                  <a:srgbClr val="787777"/>
                </a:solidFill>
                <a:latin typeface="Helvetica Neue"/>
              </a:rPr>
              <a:t>Foeniculum</a:t>
            </a:r>
            <a:r>
              <a:rPr lang="en-US" sz="1200" dirty="0">
                <a:solidFill>
                  <a:srgbClr val="787777"/>
                </a:solidFill>
                <a:latin typeface="Helvetica Neue"/>
              </a:rPr>
              <a:t> vulgare (Sweet Fennel), Citrus bergamia (FCF Bergamot), Citrus aurantium (Neroli) flower, Jasminum officinale var. grandiflorum (Jasmine Absolute), Daucus carota (Carrot) seed, </a:t>
            </a:r>
            <a:r>
              <a:rPr lang="en-US" sz="1200" dirty="0" err="1">
                <a:solidFill>
                  <a:srgbClr val="787777"/>
                </a:solidFill>
                <a:latin typeface="Helvetica Neue"/>
              </a:rPr>
              <a:t>Matricaria</a:t>
            </a:r>
            <a:r>
              <a:rPr lang="en-US" sz="1200" dirty="0">
                <a:solidFill>
                  <a:srgbClr val="787777"/>
                </a:solidFill>
                <a:latin typeface="Helvetica Neue"/>
              </a:rPr>
              <a:t> chamomilla (German Chamomile), Anthemis nobilis (Roman Chamomile), and Rosa damascene (Rose) absolute.</a:t>
            </a:r>
          </a:p>
          <a:p>
            <a:endParaRPr lang="en-US" sz="1200" b="1" dirty="0">
              <a:solidFill>
                <a:srgbClr val="008080"/>
              </a:solidFill>
              <a:latin typeface="Helvetica Neue"/>
            </a:endParaRPr>
          </a:p>
          <a:p>
            <a:r>
              <a:rPr lang="en-US" sz="1200" b="1" dirty="0">
                <a:solidFill>
                  <a:srgbClr val="008080"/>
                </a:solidFill>
                <a:latin typeface="Helvetica Neue"/>
              </a:rPr>
              <a:t>Caution:</a:t>
            </a:r>
            <a:r>
              <a:rPr lang="en-US" sz="1200" dirty="0">
                <a:solidFill>
                  <a:srgbClr val="008080"/>
                </a:solidFill>
                <a:latin typeface="Helvetica Neue"/>
              </a:rPr>
              <a:t> </a:t>
            </a:r>
            <a:r>
              <a:rPr lang="en-US" sz="1200" dirty="0">
                <a:solidFill>
                  <a:srgbClr val="787777"/>
                </a:solidFill>
                <a:latin typeface="Helvetica Neue"/>
              </a:rPr>
              <a:t>Discontinue use if irritation occurs or if you are allergic to the ingredients listed. For external use only. Avoid eye area.</a:t>
            </a:r>
            <a:endParaRPr lang="en-US" sz="1200" b="0" i="0" dirty="0">
              <a:solidFill>
                <a:srgbClr val="787777"/>
              </a:solidFill>
              <a:effectLst/>
              <a:latin typeface="Helvetica Neue"/>
            </a:endParaRPr>
          </a:p>
        </p:txBody>
      </p:sp>
      <p:sp>
        <p:nvSpPr>
          <p:cNvPr id="5" name="Title 1">
            <a:extLst>
              <a:ext uri="{FF2B5EF4-FFF2-40B4-BE49-F238E27FC236}">
                <a16:creationId xmlns:a16="http://schemas.microsoft.com/office/drawing/2014/main" id="{F41FEC05-5807-4A61-8852-9A67280D2458}"/>
              </a:ext>
            </a:extLst>
          </p:cNvPr>
          <p:cNvSpPr txBox="1">
            <a:spLocks/>
          </p:cNvSpPr>
          <p:nvPr/>
        </p:nvSpPr>
        <p:spPr>
          <a:xfrm>
            <a:off x="537203" y="163093"/>
            <a:ext cx="5763298" cy="458787"/>
          </a:xfrm>
          <a:prstGeom prst="rect">
            <a:avLst/>
          </a:prstGeom>
        </p:spPr>
        <p:txBody>
          <a:bodyPr>
            <a:noAutofit/>
          </a:bodyPr>
          <a:lstStyle>
            <a:lvl1pPr algn="ctr" defTabSz="457200" rtl="0" eaLnBrk="1" latinLnBrk="0" hangingPunct="1">
              <a:spcBef>
                <a:spcPct val="0"/>
              </a:spcBef>
              <a:buNone/>
              <a:defRPr sz="2800" kern="1200">
                <a:solidFill>
                  <a:schemeClr val="tx1"/>
                </a:solidFill>
                <a:latin typeface="Montserrat Regular"/>
                <a:ea typeface="+mj-ea"/>
                <a:cs typeface="Montserrat Regular"/>
              </a:defRPr>
            </a:lvl1pPr>
          </a:lstStyle>
          <a:p>
            <a:pPr algn="l"/>
            <a:r>
              <a:rPr lang="en-US" sz="2200" b="1" dirty="0">
                <a:solidFill>
                  <a:srgbClr val="008080"/>
                </a:solidFill>
              </a:rPr>
              <a:t>NOURISHING FACE SERUM</a:t>
            </a:r>
          </a:p>
        </p:txBody>
      </p:sp>
      <p:sp>
        <p:nvSpPr>
          <p:cNvPr id="6" name="TextBox 5">
            <a:extLst>
              <a:ext uri="{FF2B5EF4-FFF2-40B4-BE49-F238E27FC236}">
                <a16:creationId xmlns:a16="http://schemas.microsoft.com/office/drawing/2014/main" id="{35755442-E3E3-48BA-94F9-A8C9E9A22575}"/>
              </a:ext>
            </a:extLst>
          </p:cNvPr>
          <p:cNvSpPr txBox="1"/>
          <p:nvPr/>
        </p:nvSpPr>
        <p:spPr>
          <a:xfrm>
            <a:off x="537203" y="580151"/>
            <a:ext cx="3328474" cy="261610"/>
          </a:xfrm>
          <a:prstGeom prst="rect">
            <a:avLst/>
          </a:prstGeom>
          <a:noFill/>
        </p:spPr>
        <p:txBody>
          <a:bodyPr wrap="square" rtlCol="0">
            <a:spAutoFit/>
          </a:bodyPr>
          <a:lstStyle/>
          <a:p>
            <a:r>
              <a:rPr lang="en-US" sz="1100" b="1" dirty="0">
                <a:latin typeface="Helvetica Neue"/>
              </a:rPr>
              <a:t>Size</a:t>
            </a:r>
            <a:r>
              <a:rPr lang="en-US" sz="1100" dirty="0">
                <a:latin typeface="Helvetica Neue"/>
              </a:rPr>
              <a:t>: </a:t>
            </a:r>
            <a:r>
              <a:rPr lang="en-US" sz="1100" dirty="0">
                <a:solidFill>
                  <a:srgbClr val="000000"/>
                </a:solidFill>
                <a:latin typeface="Helvetica Neue"/>
              </a:rPr>
              <a:t>Travel size - 5ml      Full size - 30ml</a:t>
            </a:r>
            <a:endParaRPr lang="en-US" sz="1100" dirty="0"/>
          </a:p>
        </p:txBody>
      </p:sp>
    </p:spTree>
    <p:extLst>
      <p:ext uri="{BB962C8B-B14F-4D97-AF65-F5344CB8AC3E}">
        <p14:creationId xmlns:p14="http://schemas.microsoft.com/office/powerpoint/2010/main" val="39415193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oiletry&#10;&#10;Description automatically generated">
            <a:extLst>
              <a:ext uri="{FF2B5EF4-FFF2-40B4-BE49-F238E27FC236}">
                <a16:creationId xmlns:a16="http://schemas.microsoft.com/office/drawing/2014/main" id="{4EE99021-6376-4A49-850F-6528DD132845}"/>
              </a:ext>
            </a:extLst>
          </p:cNvPr>
          <p:cNvPicPr>
            <a:picLocks noChangeAspect="1"/>
          </p:cNvPicPr>
          <p:nvPr/>
        </p:nvPicPr>
        <p:blipFill rotWithShape="1">
          <a:blip r:embed="rId2">
            <a:extLst>
              <a:ext uri="{28A0092B-C50C-407E-A947-70E740481C1C}">
                <a14:useLocalDpi xmlns:a14="http://schemas.microsoft.com/office/drawing/2010/main" val="0"/>
              </a:ext>
            </a:extLst>
          </a:blip>
          <a:srcRect l="33477" t="9068" r="31901" b="5763"/>
          <a:stretch/>
        </p:blipFill>
        <p:spPr>
          <a:xfrm>
            <a:off x="9357966" y="1097957"/>
            <a:ext cx="2236161" cy="3704482"/>
          </a:xfrm>
          <a:prstGeom prst="rect">
            <a:avLst/>
          </a:prstGeom>
        </p:spPr>
      </p:pic>
      <p:sp>
        <p:nvSpPr>
          <p:cNvPr id="2" name="Title 1">
            <a:extLst>
              <a:ext uri="{FF2B5EF4-FFF2-40B4-BE49-F238E27FC236}">
                <a16:creationId xmlns:a16="http://schemas.microsoft.com/office/drawing/2014/main" id="{9A18F3BA-8FC4-4C3E-9347-5BD5841118BE}"/>
              </a:ext>
            </a:extLst>
          </p:cNvPr>
          <p:cNvSpPr txBox="1">
            <a:spLocks/>
          </p:cNvSpPr>
          <p:nvPr/>
        </p:nvSpPr>
        <p:spPr>
          <a:xfrm>
            <a:off x="537202" y="163093"/>
            <a:ext cx="7401941" cy="458787"/>
          </a:xfrm>
          <a:prstGeom prst="rect">
            <a:avLst/>
          </a:prstGeom>
        </p:spPr>
        <p:txBody>
          <a:bodyPr>
            <a:noAutofit/>
          </a:bodyPr>
          <a:lstStyle>
            <a:lvl1pPr algn="ctr" defTabSz="457200" rtl="0" eaLnBrk="1" latinLnBrk="0" hangingPunct="1">
              <a:spcBef>
                <a:spcPct val="0"/>
              </a:spcBef>
              <a:buNone/>
              <a:defRPr sz="2800" kern="1200">
                <a:solidFill>
                  <a:schemeClr val="tx1"/>
                </a:solidFill>
                <a:latin typeface="Montserrat Regular"/>
                <a:ea typeface="+mj-ea"/>
                <a:cs typeface="Montserrat Regular"/>
              </a:defRPr>
            </a:lvl1pPr>
          </a:lstStyle>
          <a:p>
            <a:pPr algn="l"/>
            <a:r>
              <a:rPr lang="en-US" sz="2200" b="1" dirty="0">
                <a:solidFill>
                  <a:srgbClr val="008080"/>
                </a:solidFill>
              </a:rPr>
              <a:t>CALM SKIN SERUM with Elderflower &amp; CBD</a:t>
            </a:r>
          </a:p>
        </p:txBody>
      </p:sp>
      <p:sp>
        <p:nvSpPr>
          <p:cNvPr id="3" name="TextBox 2">
            <a:extLst>
              <a:ext uri="{FF2B5EF4-FFF2-40B4-BE49-F238E27FC236}">
                <a16:creationId xmlns:a16="http://schemas.microsoft.com/office/drawing/2014/main" id="{7C01D354-B323-4EE1-84AA-F684A9E50D8F}"/>
              </a:ext>
            </a:extLst>
          </p:cNvPr>
          <p:cNvSpPr txBox="1"/>
          <p:nvPr/>
        </p:nvSpPr>
        <p:spPr>
          <a:xfrm>
            <a:off x="537203" y="580151"/>
            <a:ext cx="3328474" cy="261610"/>
          </a:xfrm>
          <a:prstGeom prst="rect">
            <a:avLst/>
          </a:prstGeom>
          <a:noFill/>
        </p:spPr>
        <p:txBody>
          <a:bodyPr wrap="square" rtlCol="0">
            <a:spAutoFit/>
          </a:bodyPr>
          <a:lstStyle/>
          <a:p>
            <a:r>
              <a:rPr lang="en-US" sz="1100" b="1" dirty="0">
                <a:latin typeface="Helvetica Neue"/>
              </a:rPr>
              <a:t>Size</a:t>
            </a:r>
            <a:r>
              <a:rPr lang="en-US" sz="1100" dirty="0">
                <a:latin typeface="Helvetica Neue"/>
              </a:rPr>
              <a:t>: </a:t>
            </a:r>
            <a:r>
              <a:rPr lang="en-US" sz="1100" dirty="0">
                <a:solidFill>
                  <a:srgbClr val="000000"/>
                </a:solidFill>
                <a:latin typeface="Helvetica Neue"/>
              </a:rPr>
              <a:t>Travel size - 5ml      Full size - 30ml</a:t>
            </a:r>
            <a:endParaRPr lang="en-US" sz="1100" dirty="0"/>
          </a:p>
        </p:txBody>
      </p:sp>
      <p:sp>
        <p:nvSpPr>
          <p:cNvPr id="4" name="Rectangle 3">
            <a:extLst>
              <a:ext uri="{FF2B5EF4-FFF2-40B4-BE49-F238E27FC236}">
                <a16:creationId xmlns:a16="http://schemas.microsoft.com/office/drawing/2014/main" id="{C9EBCBBB-9A2D-45FF-A28A-3EF753FD3134}"/>
              </a:ext>
            </a:extLst>
          </p:cNvPr>
          <p:cNvSpPr/>
          <p:nvPr/>
        </p:nvSpPr>
        <p:spPr>
          <a:xfrm>
            <a:off x="6254620" y="5028573"/>
            <a:ext cx="5222033" cy="1323439"/>
          </a:xfrm>
          <a:prstGeom prst="rect">
            <a:avLst/>
          </a:prstGeom>
          <a:ln>
            <a:solidFill>
              <a:srgbClr val="FFCCCC"/>
            </a:solidFill>
          </a:ln>
        </p:spPr>
        <p:txBody>
          <a:bodyPr wrap="square">
            <a:spAutoFit/>
          </a:bodyPr>
          <a:lstStyle/>
          <a:p>
            <a:pPr>
              <a:spcBef>
                <a:spcPts val="360"/>
              </a:spcBef>
            </a:pPr>
            <a:r>
              <a:rPr lang="en-US" sz="1400" b="1" dirty="0">
                <a:solidFill>
                  <a:srgbClr val="008080"/>
                </a:solidFill>
                <a:latin typeface="Helvetica Neue"/>
              </a:rPr>
              <a:t>An antioxidant serum with healing Elderflowers and aging prevention CBD to help repair and make skin younger.</a:t>
            </a:r>
          </a:p>
          <a:p>
            <a:pPr marL="285750" indent="-285750">
              <a:spcBef>
                <a:spcPts val="360"/>
              </a:spcBef>
              <a:buFont typeface="Arial" panose="020B0604020202020204" pitchFamily="34" charset="0"/>
              <a:buChar char="•"/>
            </a:pPr>
            <a:r>
              <a:rPr lang="en-US" sz="1400" dirty="0">
                <a:latin typeface="Helvetica Neue"/>
              </a:rPr>
              <a:t>Super-packed with antioxidants and vitamins</a:t>
            </a:r>
          </a:p>
          <a:p>
            <a:pPr marL="285750" indent="-285750">
              <a:spcBef>
                <a:spcPts val="360"/>
              </a:spcBef>
              <a:buFont typeface="Arial" panose="020B0604020202020204" pitchFamily="34" charset="0"/>
              <a:buChar char="•"/>
            </a:pPr>
            <a:r>
              <a:rPr lang="en-US" sz="1400" dirty="0">
                <a:latin typeface="Helvetica Neue"/>
              </a:rPr>
              <a:t>Increases collagen production</a:t>
            </a:r>
          </a:p>
          <a:p>
            <a:pPr marL="285750" indent="-285750">
              <a:spcBef>
                <a:spcPts val="360"/>
              </a:spcBef>
              <a:buFont typeface="Arial" panose="020B0604020202020204" pitchFamily="34" charset="0"/>
              <a:buChar char="•"/>
            </a:pPr>
            <a:r>
              <a:rPr lang="en-US" sz="1400" dirty="0">
                <a:latin typeface="Helvetica Neue"/>
              </a:rPr>
              <a:t>Brightens, softens and firms </a:t>
            </a:r>
            <a:endParaRPr lang="en-US" sz="1400" b="0" i="0" u="none" strike="noStrike" dirty="0">
              <a:effectLst/>
              <a:latin typeface="Helvetica Neue"/>
            </a:endParaRPr>
          </a:p>
        </p:txBody>
      </p:sp>
      <p:sp>
        <p:nvSpPr>
          <p:cNvPr id="6" name="TextBox 5">
            <a:extLst>
              <a:ext uri="{FF2B5EF4-FFF2-40B4-BE49-F238E27FC236}">
                <a16:creationId xmlns:a16="http://schemas.microsoft.com/office/drawing/2014/main" id="{AD0F2EC4-82E5-474C-89F4-38E6F5C54A34}"/>
              </a:ext>
            </a:extLst>
          </p:cNvPr>
          <p:cNvSpPr txBox="1"/>
          <p:nvPr/>
        </p:nvSpPr>
        <p:spPr>
          <a:xfrm>
            <a:off x="537202" y="1736694"/>
            <a:ext cx="5629877" cy="4031873"/>
          </a:xfrm>
          <a:prstGeom prst="rect">
            <a:avLst/>
          </a:prstGeom>
          <a:noFill/>
        </p:spPr>
        <p:txBody>
          <a:bodyPr wrap="square" rtlCol="0">
            <a:spAutoFit/>
          </a:bodyPr>
          <a:lstStyle/>
          <a:p>
            <a:pPr marL="285750" indent="-285750">
              <a:buFont typeface="Arial" panose="020B0604020202020204" pitchFamily="34" charset="0"/>
              <a:buChar char="•"/>
            </a:pPr>
            <a:r>
              <a:rPr lang="it-IT" sz="1400" b="1" dirty="0">
                <a:solidFill>
                  <a:srgbClr val="008080"/>
                </a:solidFill>
                <a:latin typeface="Helvetica Neue"/>
              </a:rPr>
              <a:t>Elderflower Extract</a:t>
            </a:r>
          </a:p>
          <a:p>
            <a:r>
              <a:rPr lang="en-US" sz="1400" b="0" i="0" dirty="0">
                <a:solidFill>
                  <a:schemeClr val="tx1">
                    <a:lumMod val="50000"/>
                    <a:lumOff val="50000"/>
                  </a:schemeClr>
                </a:solidFill>
                <a:effectLst/>
                <a:latin typeface="Helvetica Neue"/>
              </a:rPr>
              <a:t>Rich in vitamins, flavonoids and quercetin</a:t>
            </a:r>
            <a:r>
              <a:rPr lang="en-US" sz="1400" dirty="0">
                <a:solidFill>
                  <a:schemeClr val="tx1">
                    <a:lumMod val="50000"/>
                    <a:lumOff val="50000"/>
                  </a:schemeClr>
                </a:solidFill>
                <a:latin typeface="Helvetica Neue"/>
              </a:rPr>
              <a:t>. It helps reduce free radical damage that which occurs from UV rays. Support skin elasticity, reduce dark spots and wrinkles.</a:t>
            </a:r>
            <a:endParaRPr lang="it-IT" sz="1400" dirty="0">
              <a:solidFill>
                <a:schemeClr val="tx1">
                  <a:lumMod val="50000"/>
                  <a:lumOff val="50000"/>
                </a:schemeClr>
              </a:solidFill>
              <a:latin typeface="Helvetica Neue"/>
            </a:endParaRPr>
          </a:p>
          <a:p>
            <a:endParaRPr lang="it-IT" sz="1400" dirty="0">
              <a:solidFill>
                <a:srgbClr val="FF9999"/>
              </a:solidFill>
              <a:latin typeface="Helvetica Neue"/>
            </a:endParaRPr>
          </a:p>
          <a:p>
            <a:pPr marL="285750" indent="-285750">
              <a:buFont typeface="Arial" panose="020B0604020202020204" pitchFamily="34" charset="0"/>
              <a:buChar char="•"/>
            </a:pPr>
            <a:r>
              <a:rPr lang="it-IT" sz="1400" b="1" dirty="0">
                <a:solidFill>
                  <a:srgbClr val="008080"/>
                </a:solidFill>
                <a:latin typeface="Helvetica Neue"/>
              </a:rPr>
              <a:t>Honeysuckle Flower Extract</a:t>
            </a:r>
          </a:p>
          <a:p>
            <a:r>
              <a:rPr lang="it-IT" sz="1400" dirty="0">
                <a:solidFill>
                  <a:schemeClr val="tx1">
                    <a:lumMod val="50000"/>
                    <a:lumOff val="50000"/>
                  </a:schemeClr>
                </a:solidFill>
                <a:latin typeface="Helvetica Neue"/>
              </a:rPr>
              <a:t>Rich in flavonoids and anti-inflammatory properties to reduce redness, eczema, acne and skin irritational.</a:t>
            </a:r>
          </a:p>
          <a:p>
            <a:endParaRPr lang="it-IT" sz="1400" dirty="0">
              <a:latin typeface="Helvetica Neue"/>
            </a:endParaRPr>
          </a:p>
          <a:p>
            <a:pPr marL="285750" indent="-285750">
              <a:buFont typeface="Arial" panose="020B0604020202020204" pitchFamily="34" charset="0"/>
              <a:buChar char="•"/>
            </a:pPr>
            <a:r>
              <a:rPr lang="it-IT" sz="1400" b="1" dirty="0">
                <a:solidFill>
                  <a:srgbClr val="008080"/>
                </a:solidFill>
                <a:latin typeface="Helvetica Neue"/>
              </a:rPr>
              <a:t>Hyaluronic acid</a:t>
            </a:r>
          </a:p>
          <a:p>
            <a:r>
              <a:rPr lang="it-IT" sz="1400" dirty="0">
                <a:solidFill>
                  <a:schemeClr val="tx1">
                    <a:lumMod val="50000"/>
                    <a:lumOff val="50000"/>
                  </a:schemeClr>
                </a:solidFill>
                <a:latin typeface="Helvetica Neue"/>
              </a:rPr>
              <a:t>Antioxidant properties. Hydrating, calming skin irritation, and rapid wound healing and dermatitis.</a:t>
            </a:r>
          </a:p>
          <a:p>
            <a:endParaRPr lang="it-IT" sz="1400" dirty="0">
              <a:latin typeface="Helvetica Neue"/>
            </a:endParaRPr>
          </a:p>
          <a:p>
            <a:pPr marL="285750" indent="-285750">
              <a:buFont typeface="Arial" panose="020B0604020202020204" pitchFamily="34" charset="0"/>
              <a:buChar char="•"/>
            </a:pPr>
            <a:r>
              <a:rPr lang="en-US" sz="1400" b="1" dirty="0">
                <a:solidFill>
                  <a:srgbClr val="008080"/>
                </a:solidFill>
                <a:latin typeface="Helvetica Neue"/>
              </a:rPr>
              <a:t>Rosehip seed oil</a:t>
            </a:r>
          </a:p>
          <a:p>
            <a:r>
              <a:rPr lang="en-US" sz="1400" dirty="0">
                <a:solidFill>
                  <a:schemeClr val="tx1">
                    <a:lumMod val="50000"/>
                    <a:lumOff val="50000"/>
                  </a:schemeClr>
                </a:solidFill>
                <a:latin typeface="Helvetica Neue"/>
              </a:rPr>
              <a:t>Rich in Vitamin A and essential fatty acids. Two vital components of Rosehip Seed Oil are Linoleic and Linolenic Acids, which play an important role in nourishing the skin.</a:t>
            </a:r>
          </a:p>
          <a:p>
            <a:endParaRPr lang="it-IT" dirty="0">
              <a:latin typeface="Helvetica Neue"/>
            </a:endParaRPr>
          </a:p>
        </p:txBody>
      </p:sp>
      <p:sp>
        <p:nvSpPr>
          <p:cNvPr id="8" name="TextBox 7">
            <a:extLst>
              <a:ext uri="{FF2B5EF4-FFF2-40B4-BE49-F238E27FC236}">
                <a16:creationId xmlns:a16="http://schemas.microsoft.com/office/drawing/2014/main" id="{6CDF0074-1C3C-460A-804F-592B9BFDA984}"/>
              </a:ext>
            </a:extLst>
          </p:cNvPr>
          <p:cNvSpPr txBox="1"/>
          <p:nvPr/>
        </p:nvSpPr>
        <p:spPr>
          <a:xfrm>
            <a:off x="6466668" y="1359214"/>
            <a:ext cx="3438752" cy="2554545"/>
          </a:xfrm>
          <a:prstGeom prst="rect">
            <a:avLst/>
          </a:prstGeom>
          <a:noFill/>
        </p:spPr>
        <p:txBody>
          <a:bodyPr wrap="square" rtlCol="0">
            <a:spAutoFit/>
          </a:bodyPr>
          <a:lstStyle/>
          <a:p>
            <a:r>
              <a:rPr lang="en-US" sz="1600" i="1" dirty="0">
                <a:solidFill>
                  <a:srgbClr val="008080"/>
                </a:solidFill>
              </a:rPr>
              <a:t>“This serum is a must have in every treatment room. Amazing post peel and final product application.</a:t>
            </a:r>
          </a:p>
          <a:p>
            <a:r>
              <a:rPr lang="en-US" sz="1600" i="1" dirty="0">
                <a:solidFill>
                  <a:srgbClr val="008080"/>
                </a:solidFill>
              </a:rPr>
              <a:t>It is hydrating enough to use as a moisturizer for those who have oilier and acne skin. It won't clog your pores and leave a thin barrier. If you have irritation and redness, use this with the Elderflower Facial Essence.</a:t>
            </a:r>
          </a:p>
          <a:p>
            <a:r>
              <a:rPr lang="en-US" sz="1600" i="1" dirty="0">
                <a:solidFill>
                  <a:srgbClr val="008080"/>
                </a:solidFill>
              </a:rPr>
              <a:t>			~Julie</a:t>
            </a:r>
          </a:p>
        </p:txBody>
      </p:sp>
    </p:spTree>
    <p:extLst>
      <p:ext uri="{BB962C8B-B14F-4D97-AF65-F5344CB8AC3E}">
        <p14:creationId xmlns:p14="http://schemas.microsoft.com/office/powerpoint/2010/main" val="3198040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Text, whiteboard&#10;&#10;Description automatically generated">
            <a:extLst>
              <a:ext uri="{FF2B5EF4-FFF2-40B4-BE49-F238E27FC236}">
                <a16:creationId xmlns:a16="http://schemas.microsoft.com/office/drawing/2014/main" id="{F0280210-83BC-4075-9981-3C35F8EDFF0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Effect>
                      <a14:saturation sat="200000"/>
                    </a14:imgEffect>
                  </a14:imgLayer>
                </a14:imgProps>
              </a:ext>
              <a:ext uri="{28A0092B-C50C-407E-A947-70E740481C1C}">
                <a14:useLocalDpi xmlns:a14="http://schemas.microsoft.com/office/drawing/2010/main" val="0"/>
              </a:ext>
            </a:extLst>
          </a:blip>
          <a:srcRect l="39583" t="16806" r="38611" b="13056"/>
          <a:stretch/>
        </p:blipFill>
        <p:spPr>
          <a:xfrm rot="1698769">
            <a:off x="8834484" y="1277261"/>
            <a:ext cx="1721974" cy="5259886"/>
          </a:xfrm>
          <a:prstGeom prst="rect">
            <a:avLst/>
          </a:prstGeom>
        </p:spPr>
      </p:pic>
      <p:sp>
        <p:nvSpPr>
          <p:cNvPr id="18" name="TextBox 17">
            <a:extLst>
              <a:ext uri="{FF2B5EF4-FFF2-40B4-BE49-F238E27FC236}">
                <a16:creationId xmlns:a16="http://schemas.microsoft.com/office/drawing/2014/main" id="{DD5CC987-4ABE-4569-9ACA-18914C6A9767}"/>
              </a:ext>
            </a:extLst>
          </p:cNvPr>
          <p:cNvSpPr txBox="1"/>
          <p:nvPr/>
        </p:nvSpPr>
        <p:spPr>
          <a:xfrm>
            <a:off x="8419258" y="1697567"/>
            <a:ext cx="1955800" cy="338554"/>
          </a:xfrm>
          <a:prstGeom prst="rect">
            <a:avLst/>
          </a:prstGeom>
          <a:noFill/>
        </p:spPr>
        <p:txBody>
          <a:bodyPr wrap="square" rtlCol="0">
            <a:spAutoFit/>
          </a:bodyPr>
          <a:lstStyle/>
          <a:p>
            <a:r>
              <a:rPr lang="en-US" sz="1600" dirty="0">
                <a:latin typeface="Microsoft JhengHei Light" panose="020B0304030504040204" pitchFamily="34" charset="-120"/>
                <a:ea typeface="Microsoft JhengHei Light" panose="020B0304030504040204" pitchFamily="34" charset="-120"/>
              </a:rPr>
              <a:t>4 smooth rollers</a:t>
            </a:r>
          </a:p>
        </p:txBody>
      </p:sp>
      <p:sp>
        <p:nvSpPr>
          <p:cNvPr id="19" name="TextBox 18">
            <a:extLst>
              <a:ext uri="{FF2B5EF4-FFF2-40B4-BE49-F238E27FC236}">
                <a16:creationId xmlns:a16="http://schemas.microsoft.com/office/drawing/2014/main" id="{B4B2D021-7011-4099-90EE-0A1963BAE8FC}"/>
              </a:ext>
            </a:extLst>
          </p:cNvPr>
          <p:cNvSpPr txBox="1"/>
          <p:nvPr/>
        </p:nvSpPr>
        <p:spPr>
          <a:xfrm>
            <a:off x="10090893" y="3429000"/>
            <a:ext cx="1350965" cy="338554"/>
          </a:xfrm>
          <a:prstGeom prst="rect">
            <a:avLst/>
          </a:prstGeom>
          <a:noFill/>
        </p:spPr>
        <p:txBody>
          <a:bodyPr wrap="square" rtlCol="0">
            <a:spAutoFit/>
          </a:bodyPr>
          <a:lstStyle/>
          <a:p>
            <a:r>
              <a:rPr lang="en-US" sz="1600" dirty="0">
                <a:latin typeface="Microsoft JhengHei Light" panose="020B0304030504040204" pitchFamily="34" charset="-120"/>
                <a:ea typeface="Microsoft JhengHei Light" panose="020B0304030504040204" pitchFamily="34" charset="-120"/>
              </a:rPr>
              <a:t>Solar panel</a:t>
            </a:r>
          </a:p>
        </p:txBody>
      </p:sp>
      <p:sp>
        <p:nvSpPr>
          <p:cNvPr id="20" name="TextBox 19">
            <a:extLst>
              <a:ext uri="{FF2B5EF4-FFF2-40B4-BE49-F238E27FC236}">
                <a16:creationId xmlns:a16="http://schemas.microsoft.com/office/drawing/2014/main" id="{356FC5FA-0BB8-4480-BFD8-12EE84F56438}"/>
              </a:ext>
            </a:extLst>
          </p:cNvPr>
          <p:cNvSpPr txBox="1"/>
          <p:nvPr/>
        </p:nvSpPr>
        <p:spPr>
          <a:xfrm>
            <a:off x="8884925" y="5705140"/>
            <a:ext cx="2556933" cy="338554"/>
          </a:xfrm>
          <a:prstGeom prst="rect">
            <a:avLst/>
          </a:prstGeom>
          <a:noFill/>
        </p:spPr>
        <p:txBody>
          <a:bodyPr wrap="square" rtlCol="0">
            <a:spAutoFit/>
          </a:bodyPr>
          <a:lstStyle/>
          <a:p>
            <a:r>
              <a:rPr lang="en-US" sz="1600" dirty="0">
                <a:latin typeface="Microsoft JhengHei Light" panose="020B0304030504040204" pitchFamily="34" charset="-120"/>
                <a:ea typeface="Microsoft JhengHei Light" panose="020B0304030504040204" pitchFamily="34" charset="-120"/>
              </a:rPr>
              <a:t>Iron and Copper handle</a:t>
            </a:r>
          </a:p>
        </p:txBody>
      </p:sp>
      <p:sp>
        <p:nvSpPr>
          <p:cNvPr id="21" name="TextBox 20">
            <a:extLst>
              <a:ext uri="{FF2B5EF4-FFF2-40B4-BE49-F238E27FC236}">
                <a16:creationId xmlns:a16="http://schemas.microsoft.com/office/drawing/2014/main" id="{F9F6426B-03B1-4CF6-9A48-C3E24FBF0C2B}"/>
              </a:ext>
            </a:extLst>
          </p:cNvPr>
          <p:cNvSpPr txBox="1"/>
          <p:nvPr/>
        </p:nvSpPr>
        <p:spPr>
          <a:xfrm>
            <a:off x="4254807" y="2241546"/>
            <a:ext cx="3776134" cy="1138773"/>
          </a:xfrm>
          <a:prstGeom prst="rect">
            <a:avLst/>
          </a:prstGeom>
          <a:noFill/>
        </p:spPr>
        <p:txBody>
          <a:bodyPr wrap="square" rtlCol="0">
            <a:spAutoFit/>
          </a:bodyPr>
          <a:lstStyle/>
          <a:p>
            <a:pPr algn="just"/>
            <a:r>
              <a:rPr lang="en-US" sz="3400" dirty="0">
                <a:solidFill>
                  <a:srgbClr val="FF9999"/>
                </a:solidFill>
                <a:latin typeface="Microsoft JhengHei" panose="020B0604030504040204" pitchFamily="34" charset="-120"/>
                <a:ea typeface="Microsoft JhengHei" panose="020B0604030504040204" pitchFamily="34" charset="-120"/>
              </a:rPr>
              <a:t>MICROCURRENT</a:t>
            </a:r>
          </a:p>
          <a:p>
            <a:pPr algn="just"/>
            <a:r>
              <a:rPr lang="en-US" sz="3400" dirty="0">
                <a:solidFill>
                  <a:srgbClr val="FF9999"/>
                </a:solidFill>
                <a:latin typeface="Microsoft JhengHei" panose="020B0604030504040204" pitchFamily="34" charset="-120"/>
                <a:ea typeface="Microsoft JhengHei" panose="020B0604030504040204" pitchFamily="34" charset="-120"/>
              </a:rPr>
              <a:t>BEAUTY DEVICE</a:t>
            </a:r>
          </a:p>
        </p:txBody>
      </p:sp>
      <p:sp>
        <p:nvSpPr>
          <p:cNvPr id="22" name="TextBox 21">
            <a:extLst>
              <a:ext uri="{FF2B5EF4-FFF2-40B4-BE49-F238E27FC236}">
                <a16:creationId xmlns:a16="http://schemas.microsoft.com/office/drawing/2014/main" id="{C1BF1447-A6C5-4675-985D-E4F38550F280}"/>
              </a:ext>
            </a:extLst>
          </p:cNvPr>
          <p:cNvSpPr txBox="1"/>
          <p:nvPr/>
        </p:nvSpPr>
        <p:spPr>
          <a:xfrm>
            <a:off x="4254807" y="3414250"/>
            <a:ext cx="3706545" cy="2062103"/>
          </a:xfrm>
          <a:prstGeom prst="rect">
            <a:avLst/>
          </a:prstGeom>
          <a:noFill/>
        </p:spPr>
        <p:txBody>
          <a:bodyPr wrap="square" rtlCol="0">
            <a:spAutoFit/>
          </a:bodyPr>
          <a:lstStyle/>
          <a:p>
            <a:pPr algn="just"/>
            <a:r>
              <a:rPr lang="en-US" sz="1600" dirty="0">
                <a:solidFill>
                  <a:schemeClr val="tx1">
                    <a:lumMod val="50000"/>
                    <a:lumOff val="50000"/>
                  </a:schemeClr>
                </a:solidFill>
                <a:latin typeface="Microsoft JhengHei UI" panose="020B0604030504040204" pitchFamily="34" charset="-120"/>
                <a:ea typeface="Microsoft JhengHei UI" panose="020B0604030504040204" pitchFamily="34" charset="-120"/>
              </a:rPr>
              <a:t>The Ageless System Beauty Wand is a facial micro-current kneading device that will firm and tighten your skin, improve circulation, diminish the appearance of fine lines and wrinkles and help skin care products absorb deeper into the dermis in just 5 minutes a day! </a:t>
            </a:r>
          </a:p>
        </p:txBody>
      </p:sp>
      <p:pic>
        <p:nvPicPr>
          <p:cNvPr id="26" name="Picture 25" descr="Text, whiteboard&#10;&#10;Description automatically generated">
            <a:extLst>
              <a:ext uri="{FF2B5EF4-FFF2-40B4-BE49-F238E27FC236}">
                <a16:creationId xmlns:a16="http://schemas.microsoft.com/office/drawing/2014/main" id="{14166246-83FD-4CE7-ACB6-2EF09C03467D}"/>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23890" t="1229" r="25075"/>
          <a:stretch/>
        </p:blipFill>
        <p:spPr>
          <a:xfrm rot="1785459">
            <a:off x="1524253" y="1389213"/>
            <a:ext cx="1202027" cy="5157224"/>
          </a:xfrm>
          <a:prstGeom prst="rect">
            <a:avLst/>
          </a:prstGeom>
        </p:spPr>
      </p:pic>
      <p:sp>
        <p:nvSpPr>
          <p:cNvPr id="27" name="TextBox 26">
            <a:extLst>
              <a:ext uri="{FF2B5EF4-FFF2-40B4-BE49-F238E27FC236}">
                <a16:creationId xmlns:a16="http://schemas.microsoft.com/office/drawing/2014/main" id="{F841F112-2450-4A3E-A2DD-77C1FAAFD2BE}"/>
              </a:ext>
            </a:extLst>
          </p:cNvPr>
          <p:cNvSpPr txBox="1"/>
          <p:nvPr/>
        </p:nvSpPr>
        <p:spPr>
          <a:xfrm>
            <a:off x="1268465" y="5705140"/>
            <a:ext cx="2556933" cy="338554"/>
          </a:xfrm>
          <a:prstGeom prst="rect">
            <a:avLst/>
          </a:prstGeom>
          <a:noFill/>
        </p:spPr>
        <p:txBody>
          <a:bodyPr wrap="square" rtlCol="0">
            <a:spAutoFit/>
          </a:bodyPr>
          <a:lstStyle/>
          <a:p>
            <a:r>
              <a:rPr lang="en-US" sz="1600" dirty="0">
                <a:latin typeface="Microsoft JhengHei Light" panose="020B0304030504040204" pitchFamily="34" charset="-120"/>
                <a:ea typeface="Microsoft JhengHei Light" panose="020B0304030504040204" pitchFamily="34" charset="-120"/>
              </a:rPr>
              <a:t>Iron and Copper handle</a:t>
            </a:r>
          </a:p>
        </p:txBody>
      </p:sp>
      <p:sp>
        <p:nvSpPr>
          <p:cNvPr id="28" name="TextBox 27">
            <a:extLst>
              <a:ext uri="{FF2B5EF4-FFF2-40B4-BE49-F238E27FC236}">
                <a16:creationId xmlns:a16="http://schemas.microsoft.com/office/drawing/2014/main" id="{20B1A83E-6266-4893-A238-164EEC75976D}"/>
              </a:ext>
            </a:extLst>
          </p:cNvPr>
          <p:cNvSpPr txBox="1"/>
          <p:nvPr/>
        </p:nvSpPr>
        <p:spPr>
          <a:xfrm>
            <a:off x="857299" y="3354875"/>
            <a:ext cx="1350965" cy="338554"/>
          </a:xfrm>
          <a:prstGeom prst="rect">
            <a:avLst/>
          </a:prstGeom>
          <a:noFill/>
        </p:spPr>
        <p:txBody>
          <a:bodyPr wrap="square" rtlCol="0">
            <a:spAutoFit/>
          </a:bodyPr>
          <a:lstStyle/>
          <a:p>
            <a:r>
              <a:rPr lang="en-US" sz="1600" dirty="0">
                <a:latin typeface="Microsoft JhengHei Light" panose="020B0304030504040204" pitchFamily="34" charset="-120"/>
                <a:ea typeface="Microsoft JhengHei Light" panose="020B0304030504040204" pitchFamily="34" charset="-120"/>
              </a:rPr>
              <a:t>Solar panel</a:t>
            </a:r>
          </a:p>
        </p:txBody>
      </p:sp>
      <p:sp>
        <p:nvSpPr>
          <p:cNvPr id="29" name="TextBox 28">
            <a:extLst>
              <a:ext uri="{FF2B5EF4-FFF2-40B4-BE49-F238E27FC236}">
                <a16:creationId xmlns:a16="http://schemas.microsoft.com/office/drawing/2014/main" id="{8AF7FBDC-1A0A-4A8A-893C-6CB9A968681D}"/>
              </a:ext>
            </a:extLst>
          </p:cNvPr>
          <p:cNvSpPr txBox="1"/>
          <p:nvPr/>
        </p:nvSpPr>
        <p:spPr>
          <a:xfrm>
            <a:off x="1043105" y="1994920"/>
            <a:ext cx="1955800" cy="338554"/>
          </a:xfrm>
          <a:prstGeom prst="rect">
            <a:avLst/>
          </a:prstGeom>
          <a:noFill/>
        </p:spPr>
        <p:txBody>
          <a:bodyPr wrap="square" rtlCol="0">
            <a:spAutoFit/>
          </a:bodyPr>
          <a:lstStyle/>
          <a:p>
            <a:r>
              <a:rPr lang="en-US" sz="1600" dirty="0">
                <a:latin typeface="Microsoft JhengHei Light" panose="020B0304030504040204" pitchFamily="34" charset="-120"/>
                <a:ea typeface="Microsoft JhengHei Light" panose="020B0304030504040204" pitchFamily="34" charset="-120"/>
              </a:rPr>
              <a:t>4 spikes rollers</a:t>
            </a:r>
          </a:p>
        </p:txBody>
      </p:sp>
      <p:sp>
        <p:nvSpPr>
          <p:cNvPr id="30" name="TextBox 29">
            <a:extLst>
              <a:ext uri="{FF2B5EF4-FFF2-40B4-BE49-F238E27FC236}">
                <a16:creationId xmlns:a16="http://schemas.microsoft.com/office/drawing/2014/main" id="{C7E363DC-554B-411A-B36D-641B991AA2DF}"/>
              </a:ext>
            </a:extLst>
          </p:cNvPr>
          <p:cNvSpPr txBox="1"/>
          <p:nvPr/>
        </p:nvSpPr>
        <p:spPr>
          <a:xfrm>
            <a:off x="1043105" y="1681718"/>
            <a:ext cx="1955800" cy="338554"/>
          </a:xfrm>
          <a:prstGeom prst="rect">
            <a:avLst/>
          </a:prstGeom>
          <a:noFill/>
        </p:spPr>
        <p:txBody>
          <a:bodyPr wrap="square" rtlCol="0">
            <a:spAutoFit/>
          </a:bodyPr>
          <a:lstStyle/>
          <a:p>
            <a:r>
              <a:rPr lang="en-US" sz="1600" dirty="0">
                <a:latin typeface="Microsoft JhengHei Light" panose="020B0304030504040204" pitchFamily="34" charset="-120"/>
                <a:ea typeface="Microsoft JhengHei Light" panose="020B0304030504040204" pitchFamily="34" charset="-120"/>
              </a:rPr>
              <a:t>14K gold plated</a:t>
            </a:r>
          </a:p>
        </p:txBody>
      </p:sp>
      <p:sp>
        <p:nvSpPr>
          <p:cNvPr id="15" name="Content Placeholder 2">
            <a:extLst>
              <a:ext uri="{FF2B5EF4-FFF2-40B4-BE49-F238E27FC236}">
                <a16:creationId xmlns:a16="http://schemas.microsoft.com/office/drawing/2014/main" id="{CB0F3F93-8900-423F-82EE-EAB8EDE13C9B}"/>
              </a:ext>
            </a:extLst>
          </p:cNvPr>
          <p:cNvSpPr txBox="1">
            <a:spLocks/>
          </p:cNvSpPr>
          <p:nvPr/>
        </p:nvSpPr>
        <p:spPr>
          <a:xfrm>
            <a:off x="454557" y="357794"/>
            <a:ext cx="5257802" cy="584200"/>
          </a:xfrm>
          <a:prstGeom prst="rect">
            <a:avLst/>
          </a:prstGeom>
        </p:spPr>
        <p:txBody>
          <a:bodyPr vert="horz" lIns="91440" tIns="45720" rIns="91440" bIns="45720" rtlCol="0">
            <a:normAutofit/>
          </a:bodyPr>
          <a:lst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b="1" dirty="0">
                <a:solidFill>
                  <a:srgbClr val="FFCCCC"/>
                </a:solidFill>
                <a:latin typeface="Microsoft JhengHei" panose="020B0604030504040204" pitchFamily="34" charset="-120"/>
                <a:ea typeface="Microsoft JhengHei" panose="020B0604030504040204" pitchFamily="34" charset="-120"/>
              </a:rPr>
              <a:t>AGELESS BEAUTY WAND</a:t>
            </a:r>
          </a:p>
          <a:p>
            <a:pPr marL="0" indent="0">
              <a:buFont typeface="Arial" panose="020B0604020202020204" pitchFamily="34" charset="0"/>
              <a:buNone/>
            </a:pPr>
            <a:endParaRPr lang="en-US" sz="1900" b="1" dirty="0">
              <a:solidFill>
                <a:srgbClr val="FFCCCC"/>
              </a:solidFill>
              <a:latin typeface="Microsoft JhengHei" panose="020B0604030504040204" pitchFamily="34" charset="-120"/>
              <a:ea typeface="Microsoft JhengHei" panose="020B0604030504040204" pitchFamily="34" charset="-120"/>
            </a:endParaRPr>
          </a:p>
        </p:txBody>
      </p:sp>
      <p:sp>
        <p:nvSpPr>
          <p:cNvPr id="16" name="TextBox 15">
            <a:extLst>
              <a:ext uri="{FF2B5EF4-FFF2-40B4-BE49-F238E27FC236}">
                <a16:creationId xmlns:a16="http://schemas.microsoft.com/office/drawing/2014/main" id="{68CCEF3E-C3DD-45AA-83DD-B2BA180D5C9B}"/>
              </a:ext>
            </a:extLst>
          </p:cNvPr>
          <p:cNvSpPr txBox="1"/>
          <p:nvPr/>
        </p:nvSpPr>
        <p:spPr>
          <a:xfrm>
            <a:off x="454557" y="757328"/>
            <a:ext cx="5164666" cy="369332"/>
          </a:xfrm>
          <a:prstGeom prst="rect">
            <a:avLst/>
          </a:prstGeom>
          <a:noFill/>
        </p:spPr>
        <p:txBody>
          <a:bodyPr wrap="square" rtlCol="0">
            <a:spAutoFit/>
          </a:bodyPr>
          <a:lstStyle/>
          <a:p>
            <a:r>
              <a:rPr lang="en-US" dirty="0">
                <a:solidFill>
                  <a:schemeClr val="tx1">
                    <a:lumMod val="50000"/>
                    <a:lumOff val="50000"/>
                  </a:schemeClr>
                </a:solidFill>
                <a:ea typeface="Microsoft JhengHei Light" panose="020B0304030504040204" pitchFamily="34" charset="-120"/>
              </a:rPr>
              <a:t>Introducing Japan’s Advance Beauty Technology </a:t>
            </a:r>
          </a:p>
        </p:txBody>
      </p:sp>
    </p:spTree>
    <p:extLst>
      <p:ext uri="{BB962C8B-B14F-4D97-AF65-F5344CB8AC3E}">
        <p14:creationId xmlns:p14="http://schemas.microsoft.com/office/powerpoint/2010/main" val="61004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A65AC2-577F-479D-89ED-56976B8348F1}"/>
              </a:ext>
            </a:extLst>
          </p:cNvPr>
          <p:cNvSpPr/>
          <p:nvPr/>
        </p:nvSpPr>
        <p:spPr>
          <a:xfrm>
            <a:off x="537202" y="1430941"/>
            <a:ext cx="11076959" cy="4401205"/>
          </a:xfrm>
          <a:prstGeom prst="rect">
            <a:avLst/>
          </a:prstGeom>
        </p:spPr>
        <p:txBody>
          <a:bodyPr wrap="square">
            <a:spAutoFit/>
          </a:bodyPr>
          <a:lstStyle/>
          <a:p>
            <a:r>
              <a:rPr lang="en-US" sz="1200" dirty="0">
                <a:solidFill>
                  <a:srgbClr val="787777"/>
                </a:solidFill>
                <a:latin typeface="Helvetica Neue"/>
              </a:rPr>
              <a:t>An ultra-moisturizing serum packed with nutrient-rich ingredients and vitamins that will help to firm and tone your skin.</a:t>
            </a:r>
            <a:br>
              <a:rPr lang="en-US" sz="1200" dirty="0">
                <a:solidFill>
                  <a:srgbClr val="787777"/>
                </a:solidFill>
                <a:latin typeface="Helvetica Neue"/>
              </a:rPr>
            </a:br>
            <a:r>
              <a:rPr lang="en-US" sz="1200" dirty="0">
                <a:solidFill>
                  <a:srgbClr val="787777"/>
                </a:solidFill>
                <a:latin typeface="Helvetica Neue"/>
              </a:rPr>
              <a:t> </a:t>
            </a:r>
            <a:br>
              <a:rPr lang="en-US" sz="1200" dirty="0">
                <a:solidFill>
                  <a:srgbClr val="787777"/>
                </a:solidFill>
                <a:latin typeface="Helvetica Neue"/>
              </a:rPr>
            </a:br>
            <a:r>
              <a:rPr lang="en-US" sz="1200" b="1" dirty="0">
                <a:solidFill>
                  <a:srgbClr val="008080"/>
                </a:solidFill>
                <a:latin typeface="Helvetica Neue"/>
              </a:rPr>
              <a:t>What it is:</a:t>
            </a:r>
            <a:br>
              <a:rPr lang="en-US" sz="1200" dirty="0">
                <a:solidFill>
                  <a:srgbClr val="787777"/>
                </a:solidFill>
                <a:latin typeface="Helvetica Neue"/>
              </a:rPr>
            </a:br>
            <a:r>
              <a:rPr lang="en-US" sz="1200" dirty="0">
                <a:solidFill>
                  <a:srgbClr val="787777"/>
                </a:solidFill>
                <a:latin typeface="Helvetica Neue"/>
              </a:rPr>
              <a:t>A highly antioxidant and anti-inflammatory face serum with Elderflowers, Honeysuckle flower extract, and aging prevention CBD to help repair, calming and make skin less irritated.</a:t>
            </a:r>
          </a:p>
          <a:p>
            <a:r>
              <a:rPr lang="en-US" sz="1200" dirty="0">
                <a:solidFill>
                  <a:srgbClr val="787777"/>
                </a:solidFill>
                <a:latin typeface="Helvetica Neue"/>
              </a:rPr>
              <a:t> </a:t>
            </a:r>
            <a:br>
              <a:rPr lang="en-US" sz="1200" dirty="0">
                <a:solidFill>
                  <a:srgbClr val="787777"/>
                </a:solidFill>
                <a:latin typeface="Helvetica Neue"/>
              </a:rPr>
            </a:br>
            <a:r>
              <a:rPr lang="en-US" sz="1200" b="1" dirty="0">
                <a:solidFill>
                  <a:srgbClr val="008080"/>
                </a:solidFill>
                <a:latin typeface="Helvetica Neue"/>
              </a:rPr>
              <a:t>What it does:</a:t>
            </a:r>
            <a:br>
              <a:rPr lang="en-US" sz="1200" dirty="0">
                <a:solidFill>
                  <a:srgbClr val="787777"/>
                </a:solidFill>
                <a:latin typeface="Helvetica Neue"/>
              </a:rPr>
            </a:br>
            <a:r>
              <a:rPr lang="en-US" sz="1200" dirty="0">
                <a:solidFill>
                  <a:srgbClr val="787777"/>
                </a:solidFill>
                <a:latin typeface="Helvetica Neue"/>
              </a:rPr>
              <a:t>The CALM Face Serum was formulated to address skin irritation, acne rosacea, redness from dryness, and dermatitis skin. It has soothing natural ingredients to instantly calm and reduces inflammation. Can be used as a moisturizer if you have oily and acne skin. </a:t>
            </a:r>
            <a:br>
              <a:rPr lang="en-US" sz="1200" dirty="0">
                <a:solidFill>
                  <a:srgbClr val="787777"/>
                </a:solidFill>
                <a:latin typeface="Helvetica Neue"/>
              </a:rPr>
            </a:br>
            <a:r>
              <a:rPr lang="en-US" sz="1200" dirty="0">
                <a:solidFill>
                  <a:srgbClr val="787777"/>
                </a:solidFill>
                <a:latin typeface="Helvetica Neue"/>
              </a:rPr>
              <a:t> </a:t>
            </a:r>
            <a:br>
              <a:rPr lang="en-US" sz="1200" dirty="0">
                <a:solidFill>
                  <a:srgbClr val="787777"/>
                </a:solidFill>
                <a:latin typeface="Helvetica Neue"/>
              </a:rPr>
            </a:br>
            <a:r>
              <a:rPr lang="en-US" sz="1200" b="1" dirty="0">
                <a:solidFill>
                  <a:srgbClr val="008080"/>
                </a:solidFill>
                <a:latin typeface="Helvetica Neue"/>
              </a:rPr>
              <a:t>Who’s it for:</a:t>
            </a:r>
            <a:br>
              <a:rPr lang="en-US" sz="1200" dirty="0">
                <a:solidFill>
                  <a:srgbClr val="787777"/>
                </a:solidFill>
                <a:latin typeface="Helvetica Neue"/>
              </a:rPr>
            </a:br>
            <a:r>
              <a:rPr lang="en-US" sz="1200" dirty="0">
                <a:solidFill>
                  <a:srgbClr val="787777"/>
                </a:solidFill>
                <a:latin typeface="Helvetica Neue"/>
              </a:rPr>
              <a:t>✔ Normal skin ✔ Oily skin ✔ Combination skin ✔ Sensitive skin</a:t>
            </a:r>
            <a:br>
              <a:rPr lang="en-US" sz="1200" dirty="0">
                <a:solidFill>
                  <a:srgbClr val="787777"/>
                </a:solidFill>
                <a:latin typeface="Helvetica Neue"/>
              </a:rPr>
            </a:br>
            <a:r>
              <a:rPr lang="en-US" sz="1200" dirty="0">
                <a:solidFill>
                  <a:srgbClr val="787777"/>
                </a:solidFill>
                <a:latin typeface="Helvetica Neue"/>
              </a:rPr>
              <a:t> </a:t>
            </a:r>
            <a:br>
              <a:rPr lang="en-US" sz="1200" dirty="0">
                <a:solidFill>
                  <a:srgbClr val="787777"/>
                </a:solidFill>
                <a:latin typeface="Helvetica Neue"/>
              </a:rPr>
            </a:br>
            <a:r>
              <a:rPr lang="en-US" sz="1200" b="1" dirty="0">
                <a:solidFill>
                  <a:srgbClr val="008080"/>
                </a:solidFill>
                <a:latin typeface="Helvetica Neue"/>
              </a:rPr>
              <a:t>How to Use:</a:t>
            </a:r>
            <a:br>
              <a:rPr lang="en-US" sz="1200" dirty="0">
                <a:solidFill>
                  <a:srgbClr val="787777"/>
                </a:solidFill>
                <a:latin typeface="Helvetica Neue"/>
              </a:rPr>
            </a:br>
            <a:r>
              <a:rPr lang="en-US" sz="1200" dirty="0">
                <a:solidFill>
                  <a:srgbClr val="787777"/>
                </a:solidFill>
                <a:latin typeface="Helvetica Neue"/>
              </a:rPr>
              <a:t>After cleansing, apply 2 pumps of the serum to the face and neck.</a:t>
            </a:r>
            <a:br>
              <a:rPr lang="en-US" sz="1200" dirty="0">
                <a:solidFill>
                  <a:srgbClr val="787777"/>
                </a:solidFill>
                <a:latin typeface="Helvetica Neue"/>
              </a:rPr>
            </a:br>
            <a:r>
              <a:rPr lang="en-US" sz="1200" dirty="0">
                <a:solidFill>
                  <a:srgbClr val="787777"/>
                </a:solidFill>
                <a:latin typeface="Helvetica Neue"/>
              </a:rPr>
              <a:t> </a:t>
            </a:r>
            <a:br>
              <a:rPr lang="en-US" sz="1200" dirty="0">
                <a:solidFill>
                  <a:srgbClr val="787777"/>
                </a:solidFill>
                <a:latin typeface="Helvetica Neue"/>
              </a:rPr>
            </a:br>
            <a:r>
              <a:rPr lang="en-US" sz="1200" b="1" dirty="0">
                <a:solidFill>
                  <a:srgbClr val="008080"/>
                </a:solidFill>
                <a:latin typeface="Helvetica Neue"/>
              </a:rPr>
              <a:t>Ingredients:</a:t>
            </a:r>
            <a:br>
              <a:rPr lang="en-US" sz="1200" dirty="0">
                <a:solidFill>
                  <a:srgbClr val="787777"/>
                </a:solidFill>
                <a:latin typeface="Helvetica Neue"/>
              </a:rPr>
            </a:br>
            <a:r>
              <a:rPr lang="en-US" sz="1200" dirty="0">
                <a:solidFill>
                  <a:srgbClr val="787777"/>
                </a:solidFill>
                <a:latin typeface="Helvetica Neue"/>
              </a:rPr>
              <a:t>Aqua (Water), Sambucus nigra SSP (Elderflower) Distillate, Rosa canina (refined Rosehip) Seed Oil, Kosher Vegetable Glycerin, </a:t>
            </a:r>
            <a:r>
              <a:rPr lang="en-US" sz="1200" dirty="0" err="1">
                <a:solidFill>
                  <a:srgbClr val="787777"/>
                </a:solidFill>
                <a:latin typeface="Helvetica Neue"/>
              </a:rPr>
              <a:t>Cetearyl</a:t>
            </a:r>
            <a:r>
              <a:rPr lang="en-US" sz="1200" dirty="0">
                <a:solidFill>
                  <a:srgbClr val="787777"/>
                </a:solidFill>
                <a:latin typeface="Helvetica Neue"/>
              </a:rPr>
              <a:t> </a:t>
            </a:r>
            <a:r>
              <a:rPr lang="en-US" sz="1200" dirty="0" err="1">
                <a:solidFill>
                  <a:srgbClr val="787777"/>
                </a:solidFill>
                <a:latin typeface="Helvetica Neue"/>
              </a:rPr>
              <a:t>Olivate</a:t>
            </a:r>
            <a:r>
              <a:rPr lang="en-US" sz="1200" dirty="0">
                <a:solidFill>
                  <a:srgbClr val="787777"/>
                </a:solidFill>
                <a:latin typeface="Helvetica Neue"/>
              </a:rPr>
              <a:t>, </a:t>
            </a:r>
            <a:r>
              <a:rPr lang="en-US" sz="1200" dirty="0" err="1">
                <a:solidFill>
                  <a:srgbClr val="787777"/>
                </a:solidFill>
                <a:latin typeface="Helvetica Neue"/>
              </a:rPr>
              <a:t>Sorbitan</a:t>
            </a:r>
            <a:r>
              <a:rPr lang="en-US" sz="1200" dirty="0">
                <a:solidFill>
                  <a:srgbClr val="787777"/>
                </a:solidFill>
                <a:latin typeface="Helvetica Neue"/>
              </a:rPr>
              <a:t> </a:t>
            </a:r>
            <a:r>
              <a:rPr lang="en-US" sz="1200" dirty="0" err="1">
                <a:solidFill>
                  <a:srgbClr val="787777"/>
                </a:solidFill>
                <a:latin typeface="Helvetica Neue"/>
              </a:rPr>
              <a:t>Olivate</a:t>
            </a:r>
            <a:r>
              <a:rPr lang="en-US" sz="1200" dirty="0">
                <a:solidFill>
                  <a:srgbClr val="787777"/>
                </a:solidFill>
                <a:latin typeface="Helvetica Neue"/>
              </a:rPr>
              <a:t>, </a:t>
            </a:r>
            <a:r>
              <a:rPr lang="en-US" sz="1200" dirty="0" err="1">
                <a:solidFill>
                  <a:srgbClr val="787777"/>
                </a:solidFill>
                <a:latin typeface="Helvetica Neue"/>
              </a:rPr>
              <a:t>Cetyl</a:t>
            </a:r>
            <a:r>
              <a:rPr lang="en-US" sz="1200" dirty="0">
                <a:solidFill>
                  <a:srgbClr val="787777"/>
                </a:solidFill>
                <a:latin typeface="Helvetica Neue"/>
              </a:rPr>
              <a:t> Palmitate, </a:t>
            </a:r>
            <a:r>
              <a:rPr lang="en-US" sz="1200" dirty="0" err="1">
                <a:solidFill>
                  <a:srgbClr val="787777"/>
                </a:solidFill>
                <a:latin typeface="Helvetica Neue"/>
              </a:rPr>
              <a:t>Sorbitan</a:t>
            </a:r>
            <a:r>
              <a:rPr lang="en-US" sz="1200" dirty="0">
                <a:solidFill>
                  <a:srgbClr val="787777"/>
                </a:solidFill>
                <a:latin typeface="Helvetica Neue"/>
              </a:rPr>
              <a:t> Palmitate, Lonicera </a:t>
            </a:r>
            <a:r>
              <a:rPr lang="en-US" sz="1200" dirty="0" err="1">
                <a:solidFill>
                  <a:srgbClr val="787777"/>
                </a:solidFill>
                <a:latin typeface="Helvetica Neue"/>
              </a:rPr>
              <a:t>caprifolium</a:t>
            </a:r>
            <a:r>
              <a:rPr lang="en-US" sz="1200" dirty="0">
                <a:solidFill>
                  <a:srgbClr val="787777"/>
                </a:solidFill>
                <a:latin typeface="Helvetica Neue"/>
              </a:rPr>
              <a:t> (Honeysuckle) flower extract, Lonicera Japonica (Honeysuckle) flower extract, Cannabis Sativa (Industrial Hemp) CBD Distillate, Tetrasodium Glutamate Diacetate, Sodium </a:t>
            </a:r>
            <a:r>
              <a:rPr lang="en-US" sz="1200" dirty="0" err="1">
                <a:solidFill>
                  <a:srgbClr val="787777"/>
                </a:solidFill>
                <a:latin typeface="Helvetica Neue"/>
              </a:rPr>
              <a:t>Hyalurate</a:t>
            </a:r>
            <a:r>
              <a:rPr lang="en-US" sz="1200" dirty="0">
                <a:solidFill>
                  <a:srgbClr val="787777"/>
                </a:solidFill>
                <a:latin typeface="Helvetica Neue"/>
              </a:rPr>
              <a:t> (Hyaluronic Acid), Essential oils of Citrus Paradisi (Grapefruit) and Citrus Aurantium (Neroli) flower..</a:t>
            </a:r>
          </a:p>
          <a:p>
            <a:endParaRPr lang="en-US" sz="1200" b="1" dirty="0">
              <a:solidFill>
                <a:srgbClr val="787777"/>
              </a:solidFill>
              <a:latin typeface="Helvetica Neue"/>
            </a:endParaRPr>
          </a:p>
          <a:p>
            <a:r>
              <a:rPr lang="en-US" sz="1200" b="1" dirty="0">
                <a:solidFill>
                  <a:srgbClr val="008080"/>
                </a:solidFill>
                <a:latin typeface="Helvetica Neue"/>
              </a:rPr>
              <a:t>Caution:</a:t>
            </a:r>
            <a:r>
              <a:rPr lang="en-US" sz="1200" dirty="0">
                <a:solidFill>
                  <a:srgbClr val="008080"/>
                </a:solidFill>
                <a:latin typeface="Helvetica Neue"/>
              </a:rPr>
              <a:t> </a:t>
            </a:r>
            <a:r>
              <a:rPr lang="en-US" sz="1200" dirty="0">
                <a:solidFill>
                  <a:srgbClr val="787777"/>
                </a:solidFill>
                <a:latin typeface="Helvetica Neue"/>
              </a:rPr>
              <a:t>Discontinue use if irritation occurs or if you are allergic to the ingredients listed. For external use only. Avoid eye area.</a:t>
            </a:r>
            <a:endParaRPr lang="en-US" sz="1200" b="0" i="0" dirty="0">
              <a:solidFill>
                <a:srgbClr val="787777"/>
              </a:solidFill>
              <a:effectLst/>
              <a:latin typeface="Helvetica Neue"/>
            </a:endParaRPr>
          </a:p>
        </p:txBody>
      </p:sp>
      <p:sp>
        <p:nvSpPr>
          <p:cNvPr id="5" name="Title 1">
            <a:extLst>
              <a:ext uri="{FF2B5EF4-FFF2-40B4-BE49-F238E27FC236}">
                <a16:creationId xmlns:a16="http://schemas.microsoft.com/office/drawing/2014/main" id="{C98C71F4-F450-425C-80F7-CF56F0B5F49F}"/>
              </a:ext>
            </a:extLst>
          </p:cNvPr>
          <p:cNvSpPr txBox="1">
            <a:spLocks/>
          </p:cNvSpPr>
          <p:nvPr/>
        </p:nvSpPr>
        <p:spPr>
          <a:xfrm>
            <a:off x="537202" y="163093"/>
            <a:ext cx="7401941" cy="458787"/>
          </a:xfrm>
          <a:prstGeom prst="rect">
            <a:avLst/>
          </a:prstGeom>
        </p:spPr>
        <p:txBody>
          <a:bodyPr>
            <a:noAutofit/>
          </a:bodyPr>
          <a:lstStyle>
            <a:lvl1pPr algn="ctr" defTabSz="457200" rtl="0" eaLnBrk="1" latinLnBrk="0" hangingPunct="1">
              <a:spcBef>
                <a:spcPct val="0"/>
              </a:spcBef>
              <a:buNone/>
              <a:defRPr sz="2800" kern="1200">
                <a:solidFill>
                  <a:schemeClr val="tx1"/>
                </a:solidFill>
                <a:latin typeface="Montserrat Regular"/>
                <a:ea typeface="+mj-ea"/>
                <a:cs typeface="Montserrat Regular"/>
              </a:defRPr>
            </a:lvl1pPr>
          </a:lstStyle>
          <a:p>
            <a:pPr algn="l"/>
            <a:r>
              <a:rPr lang="en-US" sz="2200" b="1" dirty="0">
                <a:solidFill>
                  <a:srgbClr val="008080"/>
                </a:solidFill>
              </a:rPr>
              <a:t>CALM SKIN SERUM with Elderflower &amp; CBD</a:t>
            </a:r>
          </a:p>
        </p:txBody>
      </p:sp>
      <p:sp>
        <p:nvSpPr>
          <p:cNvPr id="6" name="TextBox 5">
            <a:extLst>
              <a:ext uri="{FF2B5EF4-FFF2-40B4-BE49-F238E27FC236}">
                <a16:creationId xmlns:a16="http://schemas.microsoft.com/office/drawing/2014/main" id="{709D45F3-9C59-4B33-B19D-BBD4C5B9B91C}"/>
              </a:ext>
            </a:extLst>
          </p:cNvPr>
          <p:cNvSpPr txBox="1"/>
          <p:nvPr/>
        </p:nvSpPr>
        <p:spPr>
          <a:xfrm>
            <a:off x="537203" y="580151"/>
            <a:ext cx="3328474" cy="261610"/>
          </a:xfrm>
          <a:prstGeom prst="rect">
            <a:avLst/>
          </a:prstGeom>
          <a:noFill/>
        </p:spPr>
        <p:txBody>
          <a:bodyPr wrap="square" rtlCol="0">
            <a:spAutoFit/>
          </a:bodyPr>
          <a:lstStyle/>
          <a:p>
            <a:r>
              <a:rPr lang="en-US" sz="1100" b="1" dirty="0">
                <a:latin typeface="Helvetica Neue"/>
              </a:rPr>
              <a:t>Size</a:t>
            </a:r>
            <a:r>
              <a:rPr lang="en-US" sz="1100" dirty="0">
                <a:latin typeface="Helvetica Neue"/>
              </a:rPr>
              <a:t>: </a:t>
            </a:r>
            <a:r>
              <a:rPr lang="en-US" sz="1100" dirty="0">
                <a:solidFill>
                  <a:srgbClr val="000000"/>
                </a:solidFill>
                <a:latin typeface="Helvetica Neue"/>
              </a:rPr>
              <a:t>Travel size - 5ml      Full size - 30ml</a:t>
            </a:r>
            <a:endParaRPr lang="en-US" sz="1100" dirty="0"/>
          </a:p>
        </p:txBody>
      </p:sp>
    </p:spTree>
    <p:extLst>
      <p:ext uri="{BB962C8B-B14F-4D97-AF65-F5344CB8AC3E}">
        <p14:creationId xmlns:p14="http://schemas.microsoft.com/office/powerpoint/2010/main" val="20240471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oiletry&#10;&#10;Description automatically generated">
            <a:extLst>
              <a:ext uri="{FF2B5EF4-FFF2-40B4-BE49-F238E27FC236}">
                <a16:creationId xmlns:a16="http://schemas.microsoft.com/office/drawing/2014/main" id="{B64EC874-B8CC-4E5F-9267-7B477747119D}"/>
              </a:ext>
            </a:extLst>
          </p:cNvPr>
          <p:cNvPicPr>
            <a:picLocks noChangeAspect="1"/>
          </p:cNvPicPr>
          <p:nvPr/>
        </p:nvPicPr>
        <p:blipFill rotWithShape="1">
          <a:blip r:embed="rId2">
            <a:extLst>
              <a:ext uri="{28A0092B-C50C-407E-A947-70E740481C1C}">
                <a14:useLocalDpi xmlns:a14="http://schemas.microsoft.com/office/drawing/2010/main" val="0"/>
              </a:ext>
            </a:extLst>
          </a:blip>
          <a:srcRect l="36501" t="11247" r="32894" b="4742"/>
          <a:stretch/>
        </p:blipFill>
        <p:spPr>
          <a:xfrm>
            <a:off x="9612128" y="2038402"/>
            <a:ext cx="1998434" cy="3709255"/>
          </a:xfrm>
          <a:prstGeom prst="rect">
            <a:avLst/>
          </a:prstGeom>
        </p:spPr>
      </p:pic>
      <p:sp>
        <p:nvSpPr>
          <p:cNvPr id="2" name="Title 1">
            <a:extLst>
              <a:ext uri="{FF2B5EF4-FFF2-40B4-BE49-F238E27FC236}">
                <a16:creationId xmlns:a16="http://schemas.microsoft.com/office/drawing/2014/main" id="{9A18F3BA-8FC4-4C3E-9347-5BD5841118BE}"/>
              </a:ext>
            </a:extLst>
          </p:cNvPr>
          <p:cNvSpPr txBox="1">
            <a:spLocks/>
          </p:cNvSpPr>
          <p:nvPr/>
        </p:nvSpPr>
        <p:spPr>
          <a:xfrm>
            <a:off x="474858" y="142311"/>
            <a:ext cx="5763298" cy="458787"/>
          </a:xfrm>
          <a:prstGeom prst="rect">
            <a:avLst/>
          </a:prstGeom>
        </p:spPr>
        <p:txBody>
          <a:bodyPr>
            <a:noAutofit/>
          </a:bodyPr>
          <a:lstStyle>
            <a:lvl1pPr algn="ctr" defTabSz="457200" rtl="0" eaLnBrk="1" latinLnBrk="0" hangingPunct="1">
              <a:spcBef>
                <a:spcPct val="0"/>
              </a:spcBef>
              <a:buNone/>
              <a:defRPr sz="2800" kern="1200">
                <a:solidFill>
                  <a:schemeClr val="tx1"/>
                </a:solidFill>
                <a:latin typeface="Montserrat Regular"/>
                <a:ea typeface="+mj-ea"/>
                <a:cs typeface="Montserrat Regular"/>
              </a:defRPr>
            </a:lvl1pPr>
          </a:lstStyle>
          <a:p>
            <a:pPr algn="l"/>
            <a:r>
              <a:rPr lang="en-US" sz="2200" b="1" dirty="0">
                <a:solidFill>
                  <a:srgbClr val="008080"/>
                </a:solidFill>
              </a:rPr>
              <a:t>BALANCE SKIN POTION with CBD</a:t>
            </a:r>
          </a:p>
        </p:txBody>
      </p:sp>
      <p:sp>
        <p:nvSpPr>
          <p:cNvPr id="3" name="TextBox 2">
            <a:extLst>
              <a:ext uri="{FF2B5EF4-FFF2-40B4-BE49-F238E27FC236}">
                <a16:creationId xmlns:a16="http://schemas.microsoft.com/office/drawing/2014/main" id="{7C01D354-B323-4EE1-84AA-F684A9E50D8F}"/>
              </a:ext>
            </a:extLst>
          </p:cNvPr>
          <p:cNvSpPr txBox="1"/>
          <p:nvPr/>
        </p:nvSpPr>
        <p:spPr>
          <a:xfrm>
            <a:off x="474858" y="559369"/>
            <a:ext cx="3328474" cy="261610"/>
          </a:xfrm>
          <a:prstGeom prst="rect">
            <a:avLst/>
          </a:prstGeom>
          <a:noFill/>
        </p:spPr>
        <p:txBody>
          <a:bodyPr wrap="square" rtlCol="0">
            <a:spAutoFit/>
          </a:bodyPr>
          <a:lstStyle/>
          <a:p>
            <a:r>
              <a:rPr lang="en-US" sz="1100" b="1" dirty="0">
                <a:latin typeface="Helvetica Neue"/>
              </a:rPr>
              <a:t>Size</a:t>
            </a:r>
            <a:r>
              <a:rPr lang="en-US" sz="1100" dirty="0">
                <a:solidFill>
                  <a:srgbClr val="EA9999"/>
                </a:solidFill>
                <a:latin typeface="Helvetica Neue"/>
              </a:rPr>
              <a:t>: </a:t>
            </a:r>
            <a:r>
              <a:rPr lang="en-US" sz="1100" dirty="0">
                <a:solidFill>
                  <a:srgbClr val="000000"/>
                </a:solidFill>
                <a:latin typeface="Helvetica Neue"/>
              </a:rPr>
              <a:t>Travel size - 5ml      Full size - 30ml</a:t>
            </a:r>
            <a:endParaRPr lang="en-US" sz="1100" dirty="0"/>
          </a:p>
        </p:txBody>
      </p:sp>
      <p:sp>
        <p:nvSpPr>
          <p:cNvPr id="6" name="Rectangle 5">
            <a:extLst>
              <a:ext uri="{FF2B5EF4-FFF2-40B4-BE49-F238E27FC236}">
                <a16:creationId xmlns:a16="http://schemas.microsoft.com/office/drawing/2014/main" id="{865A3754-8CED-4524-878A-70398909CA85}"/>
              </a:ext>
            </a:extLst>
          </p:cNvPr>
          <p:cNvSpPr/>
          <p:nvPr/>
        </p:nvSpPr>
        <p:spPr>
          <a:xfrm>
            <a:off x="543916" y="1416096"/>
            <a:ext cx="5521330" cy="4401205"/>
          </a:xfrm>
          <a:prstGeom prst="rect">
            <a:avLst/>
          </a:prstGeom>
        </p:spPr>
        <p:txBody>
          <a:bodyPr wrap="square">
            <a:spAutoFit/>
          </a:bodyPr>
          <a:lstStyle/>
          <a:p>
            <a:pPr marL="285750" indent="-285750">
              <a:buFont typeface="Arial" panose="020B0604020202020204" pitchFamily="34" charset="0"/>
              <a:buChar char="•"/>
            </a:pPr>
            <a:r>
              <a:rPr lang="en-US" sz="1400" b="1" dirty="0">
                <a:solidFill>
                  <a:srgbClr val="008080"/>
                </a:solidFill>
                <a:latin typeface="Helvetica Neue"/>
              </a:rPr>
              <a:t>Organic jojoba oil</a:t>
            </a:r>
          </a:p>
          <a:p>
            <a:r>
              <a:rPr lang="en-US" sz="1400" dirty="0">
                <a:solidFill>
                  <a:schemeClr val="tx1">
                    <a:lumMod val="50000"/>
                    <a:lumOff val="50000"/>
                  </a:schemeClr>
                </a:solidFill>
                <a:latin typeface="Helvetica Neue"/>
              </a:rPr>
              <a:t>Rich in Iodine, which fights harmful bacteria growth that leads to breakouts. The antioxidants present in jojoba oil soothe fine lines, wrinkles and anti-inflammatory.</a:t>
            </a:r>
          </a:p>
          <a:p>
            <a:pPr marL="285750" indent="-285750">
              <a:buFont typeface="Arial" panose="020B0604020202020204" pitchFamily="34" charset="0"/>
              <a:buChar char="•"/>
            </a:pPr>
            <a:endParaRPr lang="en-US" sz="1400" dirty="0">
              <a:solidFill>
                <a:schemeClr val="tx1">
                  <a:lumMod val="50000"/>
                  <a:lumOff val="50000"/>
                </a:schemeClr>
              </a:solidFill>
              <a:latin typeface="Helvetica Neue"/>
            </a:endParaRPr>
          </a:p>
          <a:p>
            <a:pPr marL="285750" indent="-285750">
              <a:buFont typeface="Arial" panose="020B0604020202020204" pitchFamily="34" charset="0"/>
              <a:buChar char="•"/>
            </a:pPr>
            <a:r>
              <a:rPr lang="en-US" sz="1400" b="1" dirty="0">
                <a:solidFill>
                  <a:srgbClr val="008080"/>
                </a:solidFill>
                <a:latin typeface="Helvetica Neue"/>
              </a:rPr>
              <a:t>Rosehip seed oil</a:t>
            </a:r>
          </a:p>
          <a:p>
            <a:r>
              <a:rPr lang="en-US" sz="1400" dirty="0">
                <a:solidFill>
                  <a:schemeClr val="tx1">
                    <a:lumMod val="50000"/>
                    <a:lumOff val="50000"/>
                  </a:schemeClr>
                </a:solidFill>
                <a:latin typeface="Helvetica Neue"/>
              </a:rPr>
              <a:t>Rich in Vitamin A and essential fatty acids. Two vital components of Rosehip Seed Oil are Linoleic and Linolenic Acids, which play an important role in nourishing the skin.</a:t>
            </a:r>
          </a:p>
          <a:p>
            <a:endParaRPr lang="en-US" sz="1400" dirty="0">
              <a:solidFill>
                <a:schemeClr val="tx1">
                  <a:lumMod val="50000"/>
                  <a:lumOff val="50000"/>
                </a:schemeClr>
              </a:solidFill>
              <a:latin typeface="Helvetica Neue"/>
            </a:endParaRPr>
          </a:p>
          <a:p>
            <a:pPr marL="285750" indent="-285750">
              <a:buFont typeface="Arial" panose="020B0604020202020204" pitchFamily="34" charset="0"/>
              <a:buChar char="•"/>
            </a:pPr>
            <a:r>
              <a:rPr lang="en-US" sz="1400" b="1" dirty="0">
                <a:solidFill>
                  <a:srgbClr val="008080"/>
                </a:solidFill>
                <a:latin typeface="Helvetica Neue"/>
              </a:rPr>
              <a:t>Chia Seed Oil</a:t>
            </a:r>
          </a:p>
          <a:p>
            <a:r>
              <a:rPr lang="en-US" sz="1400" dirty="0">
                <a:solidFill>
                  <a:schemeClr val="tx1">
                    <a:lumMod val="50000"/>
                    <a:lumOff val="50000"/>
                  </a:schemeClr>
                </a:solidFill>
                <a:latin typeface="Helvetica Neue"/>
              </a:rPr>
              <a:t>Great source of vitamin B3 and zinc, which helps with oily skin and clogged pores.</a:t>
            </a:r>
          </a:p>
          <a:p>
            <a:pPr marL="285750" indent="-285750">
              <a:buFont typeface="Arial" panose="020B0604020202020204" pitchFamily="34" charset="0"/>
              <a:buChar char="•"/>
            </a:pPr>
            <a:endParaRPr lang="en-US" sz="1400" b="1" dirty="0">
              <a:solidFill>
                <a:schemeClr val="tx1">
                  <a:lumMod val="50000"/>
                  <a:lumOff val="50000"/>
                </a:schemeClr>
              </a:solidFill>
              <a:latin typeface="Helvetica Neue"/>
            </a:endParaRPr>
          </a:p>
          <a:p>
            <a:pPr marL="285750" indent="-285750">
              <a:buFont typeface="Arial" panose="020B0604020202020204" pitchFamily="34" charset="0"/>
              <a:buChar char="•"/>
            </a:pPr>
            <a:r>
              <a:rPr lang="en-US" sz="1400" b="1" dirty="0">
                <a:solidFill>
                  <a:srgbClr val="008080"/>
                </a:solidFill>
                <a:latin typeface="Helvetica Neue"/>
              </a:rPr>
              <a:t>CBD IN SKIN CARE</a:t>
            </a:r>
          </a:p>
          <a:p>
            <a:r>
              <a:rPr lang="en-US" sz="1400" dirty="0">
                <a:solidFill>
                  <a:schemeClr val="tx1">
                    <a:lumMod val="50000"/>
                    <a:lumOff val="50000"/>
                  </a:schemeClr>
                </a:solidFill>
                <a:latin typeface="Helvetica Neue"/>
              </a:rPr>
              <a:t>Amazing anti-inflammatory, antioxidant, and antibacterial properties. Due to its unique and potent properties, CBD oil can help to reduce the appearance of fine lines and wrinkles and improve irritating skin conditions such as acne, rosacea, eczema, dry skin, and psoriasis</a:t>
            </a:r>
            <a:r>
              <a:rPr lang="en-US" sz="1400" dirty="0">
                <a:solidFill>
                  <a:srgbClr val="000000"/>
                </a:solidFill>
                <a:latin typeface="Lato" panose="020F0502020204030203" pitchFamily="34" charset="0"/>
              </a:rPr>
              <a:t>.</a:t>
            </a:r>
            <a:endParaRPr lang="en-US" sz="1400" dirty="0"/>
          </a:p>
        </p:txBody>
      </p:sp>
      <p:sp>
        <p:nvSpPr>
          <p:cNvPr id="9" name="TextBox 8">
            <a:extLst>
              <a:ext uri="{FF2B5EF4-FFF2-40B4-BE49-F238E27FC236}">
                <a16:creationId xmlns:a16="http://schemas.microsoft.com/office/drawing/2014/main" id="{BAE32A0D-735C-40AC-93AD-E2DAB2AA6861}"/>
              </a:ext>
            </a:extLst>
          </p:cNvPr>
          <p:cNvSpPr txBox="1"/>
          <p:nvPr/>
        </p:nvSpPr>
        <p:spPr>
          <a:xfrm>
            <a:off x="6764347" y="1539436"/>
            <a:ext cx="3116772" cy="2800767"/>
          </a:xfrm>
          <a:prstGeom prst="rect">
            <a:avLst/>
          </a:prstGeom>
          <a:noFill/>
        </p:spPr>
        <p:txBody>
          <a:bodyPr wrap="square" rtlCol="0">
            <a:spAutoFit/>
          </a:bodyPr>
          <a:lstStyle/>
          <a:p>
            <a:r>
              <a:rPr lang="en-US" sz="1600" i="1" dirty="0">
                <a:solidFill>
                  <a:srgbClr val="008080"/>
                </a:solidFill>
              </a:rPr>
              <a:t>‘It’s called Balance for a reason. This oil has a unique formula. It helps those with superficial dehydration, dry and oily skin.</a:t>
            </a:r>
          </a:p>
          <a:p>
            <a:r>
              <a:rPr lang="en-US" sz="1600" i="1" dirty="0">
                <a:solidFill>
                  <a:srgbClr val="008080"/>
                </a:solidFill>
              </a:rPr>
              <a:t>For flare-up, redness, itchy and even sunburn, apply this oil on the area and cover with a cold towel. It gives immediate relief and the skin begins to repair. It is an amazing oil that is multi-purpose.”                                 	                               ~Julie</a:t>
            </a:r>
          </a:p>
        </p:txBody>
      </p:sp>
    </p:spTree>
    <p:extLst>
      <p:ext uri="{BB962C8B-B14F-4D97-AF65-F5344CB8AC3E}">
        <p14:creationId xmlns:p14="http://schemas.microsoft.com/office/powerpoint/2010/main" val="27174880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EB8838-610F-4103-8490-0BBE9B2391BE}"/>
              </a:ext>
            </a:extLst>
          </p:cNvPr>
          <p:cNvSpPr/>
          <p:nvPr/>
        </p:nvSpPr>
        <p:spPr>
          <a:xfrm>
            <a:off x="333375" y="820979"/>
            <a:ext cx="11525250" cy="6001643"/>
          </a:xfrm>
          <a:prstGeom prst="rect">
            <a:avLst/>
          </a:prstGeom>
        </p:spPr>
        <p:txBody>
          <a:bodyPr wrap="square">
            <a:spAutoFit/>
          </a:bodyPr>
          <a:lstStyle/>
          <a:p>
            <a:r>
              <a:rPr lang="en-US" sz="1200" dirty="0">
                <a:solidFill>
                  <a:schemeClr val="tx1">
                    <a:lumMod val="50000"/>
                    <a:lumOff val="50000"/>
                  </a:schemeClr>
                </a:solidFill>
                <a:latin typeface="Helvetica Neue"/>
              </a:rPr>
              <a:t>The hydrating, rejuvenating, healing and repairing properties of Balance Skin Potion are boosted by the antioxidant, anti-inflammatory, anti-aging and soothing properties of Cannabis Oil, making this our most potent Skin Potion yet!</a:t>
            </a:r>
          </a:p>
          <a:p>
            <a:endParaRPr lang="en-US" sz="1200" dirty="0">
              <a:solidFill>
                <a:schemeClr val="tx1">
                  <a:lumMod val="50000"/>
                  <a:lumOff val="50000"/>
                </a:schemeClr>
              </a:solidFill>
              <a:latin typeface="Helvetica Neue"/>
            </a:endParaRPr>
          </a:p>
          <a:p>
            <a:r>
              <a:rPr lang="en-US" sz="1200" b="1" dirty="0">
                <a:solidFill>
                  <a:srgbClr val="008080"/>
                </a:solidFill>
                <a:latin typeface="Helvetica Neue"/>
              </a:rPr>
              <a:t>What it is:</a:t>
            </a:r>
          </a:p>
          <a:p>
            <a:r>
              <a:rPr lang="en-US" sz="1200" dirty="0">
                <a:solidFill>
                  <a:schemeClr val="tx1">
                    <a:lumMod val="50000"/>
                    <a:lumOff val="50000"/>
                  </a:schemeClr>
                </a:solidFill>
                <a:latin typeface="Helvetica Neue"/>
              </a:rPr>
              <a:t>The </a:t>
            </a:r>
            <a:r>
              <a:rPr lang="en-US" sz="1200" b="1" dirty="0">
                <a:solidFill>
                  <a:srgbClr val="008080"/>
                </a:solidFill>
                <a:latin typeface="Helvetica Neue"/>
              </a:rPr>
              <a:t>BALANCE Skin Potion </a:t>
            </a:r>
            <a:r>
              <a:rPr lang="en-US" sz="1200" dirty="0">
                <a:solidFill>
                  <a:schemeClr val="tx1">
                    <a:lumMod val="50000"/>
                    <a:lumOff val="50000"/>
                  </a:schemeClr>
                </a:solidFill>
                <a:latin typeface="Helvetica Neue"/>
              </a:rPr>
              <a:t>has many surprising health benefits, especially for the skin. So many in fact that it’s being touted as the latest "super beauty ingredient.” Not only can this oil help to reduce the appearance of fine lines and wrinkles and improve irritating skin conditions such as acne, rosacea, eczema, dry skin and psoriasis, it’s also incredibly soothing and deeply hydrating. </a:t>
            </a:r>
          </a:p>
          <a:p>
            <a:endParaRPr lang="en-US" sz="1200" dirty="0">
              <a:solidFill>
                <a:schemeClr val="tx1">
                  <a:lumMod val="50000"/>
                  <a:lumOff val="50000"/>
                </a:schemeClr>
              </a:solidFill>
              <a:latin typeface="Helvetica Neue"/>
            </a:endParaRPr>
          </a:p>
          <a:p>
            <a:r>
              <a:rPr lang="en-US" sz="1200" b="1" dirty="0">
                <a:solidFill>
                  <a:srgbClr val="008080"/>
                </a:solidFill>
                <a:latin typeface="Helvetica Neue"/>
              </a:rPr>
              <a:t>What it does:</a:t>
            </a:r>
          </a:p>
          <a:p>
            <a:r>
              <a:rPr lang="en-US" sz="1200" dirty="0">
                <a:solidFill>
                  <a:schemeClr val="tx1">
                    <a:lumMod val="50000"/>
                    <a:lumOff val="50000"/>
                  </a:schemeClr>
                </a:solidFill>
                <a:latin typeface="Helvetica Neue"/>
              </a:rPr>
              <a:t>It rejuvenates the skin and stimulates cell regeneration giving you a healthier, more youthful look. Restore your skin’s natural glow and prevent signs of aging with this truly amazing oil. It’s so good it’s almost super-natural!</a:t>
            </a:r>
          </a:p>
          <a:p>
            <a:endParaRPr lang="en-US" sz="1200" dirty="0">
              <a:solidFill>
                <a:schemeClr val="tx1">
                  <a:lumMod val="50000"/>
                  <a:lumOff val="50000"/>
                </a:schemeClr>
              </a:solidFill>
              <a:latin typeface="Helvetica Neue"/>
            </a:endParaRPr>
          </a:p>
          <a:p>
            <a:r>
              <a:rPr lang="en-US" sz="1200" b="1" dirty="0">
                <a:solidFill>
                  <a:srgbClr val="008080"/>
                </a:solidFill>
                <a:latin typeface="Helvetica Neue"/>
              </a:rPr>
              <a:t>Who’s it for:</a:t>
            </a:r>
          </a:p>
          <a:p>
            <a:r>
              <a:rPr lang="en-US" sz="1200" dirty="0">
                <a:solidFill>
                  <a:schemeClr val="tx1">
                    <a:lumMod val="50000"/>
                    <a:lumOff val="50000"/>
                  </a:schemeClr>
                </a:solidFill>
                <a:latin typeface="Helvetica Neue"/>
              </a:rPr>
              <a:t>✔ Normal skin ✔ Oily skin ✔ Combination skin ✔ Sensitive skin</a:t>
            </a:r>
          </a:p>
          <a:p>
            <a:endParaRPr lang="en-US" sz="1200" dirty="0">
              <a:solidFill>
                <a:schemeClr val="tx1">
                  <a:lumMod val="50000"/>
                  <a:lumOff val="50000"/>
                </a:schemeClr>
              </a:solidFill>
              <a:latin typeface="Helvetica Neue"/>
            </a:endParaRPr>
          </a:p>
          <a:p>
            <a:r>
              <a:rPr lang="en-US" sz="1200" b="1" dirty="0">
                <a:solidFill>
                  <a:srgbClr val="008080"/>
                </a:solidFill>
                <a:latin typeface="Helvetica Neue"/>
              </a:rPr>
              <a:t>How to use:</a:t>
            </a:r>
          </a:p>
          <a:p>
            <a:r>
              <a:rPr lang="en-US" sz="1200" dirty="0">
                <a:solidFill>
                  <a:schemeClr val="tx1">
                    <a:lumMod val="50000"/>
                    <a:lumOff val="50000"/>
                  </a:schemeClr>
                </a:solidFill>
                <a:latin typeface="Helvetica Neue"/>
              </a:rPr>
              <a:t>After cleansing, rub a few drops of the potion all over the face and neck twice daily (morning and night). Do not ingest. Avoid during pregnancy. </a:t>
            </a:r>
          </a:p>
          <a:p>
            <a:endParaRPr lang="en-US" sz="1200" dirty="0">
              <a:solidFill>
                <a:schemeClr val="tx1">
                  <a:lumMod val="50000"/>
                  <a:lumOff val="50000"/>
                </a:schemeClr>
              </a:solidFill>
              <a:latin typeface="Helvetica Neue"/>
            </a:endParaRPr>
          </a:p>
          <a:p>
            <a:r>
              <a:rPr lang="en-US" sz="1200" b="1" dirty="0">
                <a:solidFill>
                  <a:srgbClr val="008080"/>
                </a:solidFill>
                <a:latin typeface="Helvetica Neue"/>
              </a:rPr>
              <a:t>The Julie Lindh CBD Difference:</a:t>
            </a:r>
          </a:p>
          <a:p>
            <a:r>
              <a:rPr lang="en-US" sz="1200" dirty="0">
                <a:solidFill>
                  <a:schemeClr val="tx1">
                    <a:lumMod val="50000"/>
                    <a:lumOff val="50000"/>
                  </a:schemeClr>
                </a:solidFill>
                <a:latin typeface="Helvetica Neue"/>
              </a:rPr>
              <a:t>Our CBD supplier is one of the largest producers and distributors of high-quality medicinal hemp in the United States. The CBD we use is certified organic and extracted via CO2 instead of with harsh chemicals. Our CBD is also “full-spectrum,” meaning we utilize the whole plant without removing or destroying any parts. Using the whole plant ensures that the CBD oil contains other important cannabinoid compounds such CBG, CBGA, CBG, CBC, CBGV, THCV and CBCV.</a:t>
            </a:r>
          </a:p>
          <a:p>
            <a:r>
              <a:rPr lang="en-US" sz="1200" dirty="0">
                <a:solidFill>
                  <a:schemeClr val="tx1">
                    <a:lumMod val="50000"/>
                    <a:lumOff val="50000"/>
                  </a:schemeClr>
                </a:solidFill>
                <a:latin typeface="Helvetica Neue"/>
              </a:rPr>
              <a:t>These compounds work together to make full-spectrum CBD oil much more beneficial than CBD isolate alone.</a:t>
            </a:r>
          </a:p>
          <a:p>
            <a:endParaRPr lang="en-US" sz="1200" dirty="0">
              <a:solidFill>
                <a:schemeClr val="tx1">
                  <a:lumMod val="50000"/>
                  <a:lumOff val="50000"/>
                </a:schemeClr>
              </a:solidFill>
              <a:latin typeface="Helvetica Neue"/>
            </a:endParaRPr>
          </a:p>
          <a:p>
            <a:r>
              <a:rPr lang="en-US" sz="1200" b="1" dirty="0">
                <a:solidFill>
                  <a:srgbClr val="008080"/>
                </a:solidFill>
                <a:latin typeface="Helvetica Neue"/>
              </a:rPr>
              <a:t>Ingredients: </a:t>
            </a:r>
          </a:p>
          <a:p>
            <a:r>
              <a:rPr lang="en-US" sz="1200" dirty="0">
                <a:solidFill>
                  <a:schemeClr val="tx1">
                    <a:lumMod val="50000"/>
                    <a:lumOff val="50000"/>
                  </a:schemeClr>
                </a:solidFill>
                <a:latin typeface="Helvetica Neue"/>
              </a:rPr>
              <a:t>Rosa canina (refined Rosehip) Seed Oil, Salvia </a:t>
            </a:r>
            <a:r>
              <a:rPr lang="en-US" sz="1200" dirty="0" err="1">
                <a:solidFill>
                  <a:schemeClr val="tx1">
                    <a:lumMod val="50000"/>
                    <a:lumOff val="50000"/>
                  </a:schemeClr>
                </a:solidFill>
                <a:latin typeface="Helvetica Neue"/>
              </a:rPr>
              <a:t>hispanica</a:t>
            </a:r>
            <a:r>
              <a:rPr lang="en-US" sz="1200" dirty="0">
                <a:solidFill>
                  <a:schemeClr val="tx1">
                    <a:lumMod val="50000"/>
                    <a:lumOff val="50000"/>
                  </a:schemeClr>
                </a:solidFill>
                <a:latin typeface="Helvetica Neue"/>
              </a:rPr>
              <a:t> (Chia) Seed Oil, </a:t>
            </a:r>
            <a:r>
              <a:rPr lang="en-US" sz="1200" dirty="0" err="1">
                <a:solidFill>
                  <a:schemeClr val="tx1">
                    <a:lumMod val="50000"/>
                    <a:lumOff val="50000"/>
                  </a:schemeClr>
                </a:solidFill>
                <a:latin typeface="Helvetica Neue"/>
              </a:rPr>
              <a:t>Simmondsia</a:t>
            </a:r>
            <a:r>
              <a:rPr lang="en-US" sz="1200" dirty="0">
                <a:solidFill>
                  <a:schemeClr val="tx1">
                    <a:lumMod val="50000"/>
                    <a:lumOff val="50000"/>
                  </a:schemeClr>
                </a:solidFill>
                <a:latin typeface="Helvetica Neue"/>
              </a:rPr>
              <a:t> chinensis (Jojoba) seed Oil (and) Sambucus nigra (Elderberry) Extract, Citrus paradisi (Grapefruit) essential oil, Cannabis sativa (Industrial Hemp) CBD Distillate, essential oils of Pelargonium graveolens (Geranium), Salvia sclarea (Clary Sage), Boswellia </a:t>
            </a:r>
            <a:r>
              <a:rPr lang="en-US" sz="1200" dirty="0" err="1">
                <a:solidFill>
                  <a:schemeClr val="tx1">
                    <a:lumMod val="50000"/>
                    <a:lumOff val="50000"/>
                  </a:schemeClr>
                </a:solidFill>
                <a:latin typeface="Helvetica Neue"/>
              </a:rPr>
              <a:t>carterii</a:t>
            </a:r>
            <a:r>
              <a:rPr lang="en-US" sz="1200" dirty="0">
                <a:solidFill>
                  <a:schemeClr val="tx1">
                    <a:lumMod val="50000"/>
                    <a:lumOff val="50000"/>
                  </a:schemeClr>
                </a:solidFill>
                <a:latin typeface="Helvetica Neue"/>
              </a:rPr>
              <a:t> Birdwood (Frankincense), Cistus </a:t>
            </a:r>
            <a:r>
              <a:rPr lang="en-US" sz="1200" dirty="0" err="1">
                <a:solidFill>
                  <a:schemeClr val="tx1">
                    <a:lumMod val="50000"/>
                    <a:lumOff val="50000"/>
                  </a:schemeClr>
                </a:solidFill>
                <a:latin typeface="Helvetica Neue"/>
              </a:rPr>
              <a:t>ladanifer</a:t>
            </a:r>
            <a:r>
              <a:rPr lang="en-US" sz="1200" dirty="0">
                <a:solidFill>
                  <a:schemeClr val="tx1">
                    <a:lumMod val="50000"/>
                    <a:lumOff val="50000"/>
                  </a:schemeClr>
                </a:solidFill>
                <a:latin typeface="Helvetica Neue"/>
              </a:rPr>
              <a:t> (Cistus), Citrus limon (Lemon), </a:t>
            </a:r>
            <a:r>
              <a:rPr lang="en-US" sz="1200" dirty="0" err="1">
                <a:solidFill>
                  <a:schemeClr val="tx1">
                    <a:lumMod val="50000"/>
                    <a:lumOff val="50000"/>
                  </a:schemeClr>
                </a:solidFill>
                <a:latin typeface="Helvetica Neue"/>
              </a:rPr>
              <a:t>Cedrus</a:t>
            </a:r>
            <a:r>
              <a:rPr lang="en-US" sz="1200" dirty="0">
                <a:solidFill>
                  <a:schemeClr val="tx1">
                    <a:lumMod val="50000"/>
                    <a:lumOff val="50000"/>
                  </a:schemeClr>
                </a:solidFill>
                <a:latin typeface="Helvetica Neue"/>
              </a:rPr>
              <a:t> </a:t>
            </a:r>
            <a:r>
              <a:rPr lang="en-US" sz="1200" dirty="0" err="1">
                <a:solidFill>
                  <a:schemeClr val="tx1">
                    <a:lumMod val="50000"/>
                    <a:lumOff val="50000"/>
                  </a:schemeClr>
                </a:solidFill>
                <a:latin typeface="Helvetica Neue"/>
              </a:rPr>
              <a:t>deodora</a:t>
            </a:r>
            <a:r>
              <a:rPr lang="en-US" sz="1200" dirty="0">
                <a:solidFill>
                  <a:schemeClr val="tx1">
                    <a:lumMod val="50000"/>
                    <a:lumOff val="50000"/>
                  </a:schemeClr>
                </a:solidFill>
                <a:latin typeface="Helvetica Neue"/>
              </a:rPr>
              <a:t> (Cedarwood), Lavandula angustifolia (Lavender), </a:t>
            </a:r>
            <a:r>
              <a:rPr lang="en-US" sz="1200" dirty="0" err="1">
                <a:solidFill>
                  <a:schemeClr val="tx1">
                    <a:lumMod val="50000"/>
                    <a:lumOff val="50000"/>
                  </a:schemeClr>
                </a:solidFill>
                <a:latin typeface="Helvetica Neue"/>
              </a:rPr>
              <a:t>Pogostemon</a:t>
            </a:r>
            <a:r>
              <a:rPr lang="en-US" sz="1200" dirty="0">
                <a:solidFill>
                  <a:schemeClr val="tx1">
                    <a:lumMod val="50000"/>
                    <a:lumOff val="50000"/>
                  </a:schemeClr>
                </a:solidFill>
                <a:latin typeface="Helvetica Neue"/>
              </a:rPr>
              <a:t> </a:t>
            </a:r>
            <a:r>
              <a:rPr lang="en-US" sz="1200" dirty="0" err="1">
                <a:solidFill>
                  <a:schemeClr val="tx1">
                    <a:lumMod val="50000"/>
                    <a:lumOff val="50000"/>
                  </a:schemeClr>
                </a:solidFill>
                <a:latin typeface="Helvetica Neue"/>
              </a:rPr>
              <a:t>cablin</a:t>
            </a:r>
            <a:r>
              <a:rPr lang="en-US" sz="1200" dirty="0">
                <a:solidFill>
                  <a:schemeClr val="tx1">
                    <a:lumMod val="50000"/>
                    <a:lumOff val="50000"/>
                  </a:schemeClr>
                </a:solidFill>
                <a:latin typeface="Helvetica Neue"/>
              </a:rPr>
              <a:t> (Patchouli), Calendula officinalis (Calendula) CO2 Extract, and Daucus carota (Carrot) seed oil.</a:t>
            </a:r>
          </a:p>
          <a:p>
            <a:endParaRPr lang="en-US" sz="1200" dirty="0">
              <a:solidFill>
                <a:schemeClr val="tx1">
                  <a:lumMod val="50000"/>
                  <a:lumOff val="50000"/>
                </a:schemeClr>
              </a:solidFill>
              <a:latin typeface="Helvetica Neue"/>
            </a:endParaRPr>
          </a:p>
          <a:p>
            <a:r>
              <a:rPr lang="en-US" sz="1200" b="1" dirty="0">
                <a:solidFill>
                  <a:srgbClr val="008080"/>
                </a:solidFill>
                <a:latin typeface="Helvetica Neue"/>
              </a:rPr>
              <a:t>Caution:</a:t>
            </a:r>
            <a:r>
              <a:rPr lang="en-US" sz="1200" dirty="0">
                <a:solidFill>
                  <a:srgbClr val="008080"/>
                </a:solidFill>
                <a:latin typeface="Helvetica Neue"/>
              </a:rPr>
              <a:t> </a:t>
            </a:r>
            <a:r>
              <a:rPr lang="en-US" sz="1200" dirty="0">
                <a:solidFill>
                  <a:srgbClr val="787777"/>
                </a:solidFill>
                <a:latin typeface="Helvetica Neue"/>
              </a:rPr>
              <a:t>Discontinue use if irritation occurs or if you are allergic to the ingredients listed. For external use only. Avoid eye area.</a:t>
            </a:r>
            <a:endParaRPr lang="en-US" sz="1200" b="0" i="0" dirty="0">
              <a:solidFill>
                <a:srgbClr val="787777"/>
              </a:solidFill>
              <a:effectLst/>
              <a:latin typeface="Helvetica Neue"/>
            </a:endParaRPr>
          </a:p>
          <a:p>
            <a:endParaRPr lang="en-US" sz="1200" dirty="0">
              <a:solidFill>
                <a:schemeClr val="tx1">
                  <a:lumMod val="50000"/>
                  <a:lumOff val="50000"/>
                </a:schemeClr>
              </a:solidFill>
              <a:latin typeface="Helvetica Neue"/>
            </a:endParaRPr>
          </a:p>
        </p:txBody>
      </p:sp>
      <p:sp>
        <p:nvSpPr>
          <p:cNvPr id="5" name="Title 1">
            <a:extLst>
              <a:ext uri="{FF2B5EF4-FFF2-40B4-BE49-F238E27FC236}">
                <a16:creationId xmlns:a16="http://schemas.microsoft.com/office/drawing/2014/main" id="{D96BF244-2E57-4B33-A935-D7A1B5C2EEA4}"/>
              </a:ext>
            </a:extLst>
          </p:cNvPr>
          <p:cNvSpPr txBox="1">
            <a:spLocks/>
          </p:cNvSpPr>
          <p:nvPr/>
        </p:nvSpPr>
        <p:spPr>
          <a:xfrm>
            <a:off x="474858" y="142311"/>
            <a:ext cx="5763298" cy="458787"/>
          </a:xfrm>
          <a:prstGeom prst="rect">
            <a:avLst/>
          </a:prstGeom>
        </p:spPr>
        <p:txBody>
          <a:bodyPr>
            <a:noAutofit/>
          </a:bodyPr>
          <a:lstStyle>
            <a:lvl1pPr algn="ctr" defTabSz="457200" rtl="0" eaLnBrk="1" latinLnBrk="0" hangingPunct="1">
              <a:spcBef>
                <a:spcPct val="0"/>
              </a:spcBef>
              <a:buNone/>
              <a:defRPr sz="2800" kern="1200">
                <a:solidFill>
                  <a:schemeClr val="tx1"/>
                </a:solidFill>
                <a:latin typeface="Montserrat Regular"/>
                <a:ea typeface="+mj-ea"/>
                <a:cs typeface="Montserrat Regular"/>
              </a:defRPr>
            </a:lvl1pPr>
          </a:lstStyle>
          <a:p>
            <a:pPr algn="l"/>
            <a:r>
              <a:rPr lang="en-US" sz="2200" b="1" dirty="0">
                <a:solidFill>
                  <a:srgbClr val="008080"/>
                </a:solidFill>
              </a:rPr>
              <a:t>SKIN BALANCING POTION with CBD</a:t>
            </a:r>
          </a:p>
        </p:txBody>
      </p:sp>
      <p:sp>
        <p:nvSpPr>
          <p:cNvPr id="6" name="TextBox 5">
            <a:extLst>
              <a:ext uri="{FF2B5EF4-FFF2-40B4-BE49-F238E27FC236}">
                <a16:creationId xmlns:a16="http://schemas.microsoft.com/office/drawing/2014/main" id="{93B68C4B-1C3B-48A6-830D-4EA7446DFC1B}"/>
              </a:ext>
            </a:extLst>
          </p:cNvPr>
          <p:cNvSpPr txBox="1"/>
          <p:nvPr/>
        </p:nvSpPr>
        <p:spPr>
          <a:xfrm>
            <a:off x="474858" y="559369"/>
            <a:ext cx="3328474" cy="261610"/>
          </a:xfrm>
          <a:prstGeom prst="rect">
            <a:avLst/>
          </a:prstGeom>
          <a:noFill/>
        </p:spPr>
        <p:txBody>
          <a:bodyPr wrap="square" rtlCol="0">
            <a:spAutoFit/>
          </a:bodyPr>
          <a:lstStyle/>
          <a:p>
            <a:r>
              <a:rPr lang="en-US" sz="1100" b="1" dirty="0">
                <a:latin typeface="Helvetica Neue"/>
              </a:rPr>
              <a:t>Size</a:t>
            </a:r>
            <a:r>
              <a:rPr lang="en-US" sz="1100" dirty="0">
                <a:solidFill>
                  <a:srgbClr val="EA9999"/>
                </a:solidFill>
                <a:latin typeface="Helvetica Neue"/>
              </a:rPr>
              <a:t>: </a:t>
            </a:r>
            <a:r>
              <a:rPr lang="en-US" sz="1100" dirty="0">
                <a:solidFill>
                  <a:srgbClr val="000000"/>
                </a:solidFill>
                <a:latin typeface="Helvetica Neue"/>
              </a:rPr>
              <a:t>Travel size - 5ml      Full size - 30ml</a:t>
            </a:r>
            <a:endParaRPr lang="en-US" sz="1100" dirty="0"/>
          </a:p>
        </p:txBody>
      </p:sp>
    </p:spTree>
    <p:extLst>
      <p:ext uri="{BB962C8B-B14F-4D97-AF65-F5344CB8AC3E}">
        <p14:creationId xmlns:p14="http://schemas.microsoft.com/office/powerpoint/2010/main" val="28334445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8F3BA-8FC4-4C3E-9347-5BD5841118BE}"/>
              </a:ext>
            </a:extLst>
          </p:cNvPr>
          <p:cNvSpPr txBox="1">
            <a:spLocks/>
          </p:cNvSpPr>
          <p:nvPr/>
        </p:nvSpPr>
        <p:spPr>
          <a:xfrm>
            <a:off x="384803" y="114602"/>
            <a:ext cx="5763298" cy="458787"/>
          </a:xfrm>
          <a:prstGeom prst="rect">
            <a:avLst/>
          </a:prstGeom>
        </p:spPr>
        <p:txBody>
          <a:bodyPr>
            <a:noAutofit/>
          </a:bodyPr>
          <a:lstStyle>
            <a:lvl1pPr algn="ctr" defTabSz="457200" rtl="0" eaLnBrk="1" latinLnBrk="0" hangingPunct="1">
              <a:spcBef>
                <a:spcPct val="0"/>
              </a:spcBef>
              <a:buNone/>
              <a:defRPr sz="2800" kern="1200">
                <a:solidFill>
                  <a:schemeClr val="tx1"/>
                </a:solidFill>
                <a:latin typeface="Montserrat Regular"/>
                <a:ea typeface="+mj-ea"/>
                <a:cs typeface="Montserrat Regular"/>
              </a:defRPr>
            </a:lvl1pPr>
          </a:lstStyle>
          <a:p>
            <a:pPr algn="l"/>
            <a:r>
              <a:rPr lang="en-US" sz="2200" b="1" dirty="0">
                <a:solidFill>
                  <a:srgbClr val="008080"/>
                </a:solidFill>
              </a:rPr>
              <a:t>GLOWING SKIN BODY OIL</a:t>
            </a:r>
          </a:p>
        </p:txBody>
      </p:sp>
      <p:sp>
        <p:nvSpPr>
          <p:cNvPr id="3" name="TextBox 2">
            <a:extLst>
              <a:ext uri="{FF2B5EF4-FFF2-40B4-BE49-F238E27FC236}">
                <a16:creationId xmlns:a16="http://schemas.microsoft.com/office/drawing/2014/main" id="{7C01D354-B323-4EE1-84AA-F684A9E50D8F}"/>
              </a:ext>
            </a:extLst>
          </p:cNvPr>
          <p:cNvSpPr txBox="1"/>
          <p:nvPr/>
        </p:nvSpPr>
        <p:spPr>
          <a:xfrm>
            <a:off x="384803" y="531660"/>
            <a:ext cx="3328474" cy="261610"/>
          </a:xfrm>
          <a:prstGeom prst="rect">
            <a:avLst/>
          </a:prstGeom>
          <a:noFill/>
        </p:spPr>
        <p:txBody>
          <a:bodyPr wrap="square" rtlCol="0">
            <a:spAutoFit/>
          </a:bodyPr>
          <a:lstStyle/>
          <a:p>
            <a:r>
              <a:rPr lang="en-US" sz="1100" b="1" dirty="0">
                <a:latin typeface="Helvetica Neue"/>
              </a:rPr>
              <a:t>Size</a:t>
            </a:r>
            <a:r>
              <a:rPr lang="en-US" sz="1100" dirty="0">
                <a:latin typeface="Helvetica Neue"/>
              </a:rPr>
              <a:t>: </a:t>
            </a:r>
            <a:r>
              <a:rPr lang="en-US" sz="1100" dirty="0">
                <a:solidFill>
                  <a:srgbClr val="000000"/>
                </a:solidFill>
                <a:latin typeface="Helvetica Neue"/>
              </a:rPr>
              <a:t>Travel size - 30ml      Full size - 120ml</a:t>
            </a:r>
            <a:endParaRPr lang="en-US" sz="1100" dirty="0"/>
          </a:p>
        </p:txBody>
      </p:sp>
      <p:sp>
        <p:nvSpPr>
          <p:cNvPr id="4" name="TextBox 3">
            <a:extLst>
              <a:ext uri="{FF2B5EF4-FFF2-40B4-BE49-F238E27FC236}">
                <a16:creationId xmlns:a16="http://schemas.microsoft.com/office/drawing/2014/main" id="{CEB76DFC-366A-4406-BE72-791E29054C36}"/>
              </a:ext>
            </a:extLst>
          </p:cNvPr>
          <p:cNvSpPr txBox="1"/>
          <p:nvPr/>
        </p:nvSpPr>
        <p:spPr>
          <a:xfrm>
            <a:off x="6600304" y="4786920"/>
            <a:ext cx="4702935" cy="1169551"/>
          </a:xfrm>
          <a:prstGeom prst="rect">
            <a:avLst/>
          </a:prstGeom>
          <a:noFill/>
          <a:ln>
            <a:solidFill>
              <a:srgbClr val="FFCCCC"/>
            </a:solidFill>
          </a:ln>
        </p:spPr>
        <p:txBody>
          <a:bodyPr wrap="square" rtlCol="0">
            <a:spAutoFit/>
          </a:bodyPr>
          <a:lstStyle/>
          <a:p>
            <a:r>
              <a:rPr lang="en-US" sz="1400" b="1" dirty="0">
                <a:solidFill>
                  <a:srgbClr val="008080"/>
                </a:solidFill>
                <a:latin typeface="Helvetica Neue"/>
              </a:rPr>
              <a:t>Deeply luxurious mix of nourishing essential oils </a:t>
            </a:r>
          </a:p>
          <a:p>
            <a:r>
              <a:rPr lang="en-US" sz="1400" b="1" dirty="0">
                <a:solidFill>
                  <a:srgbClr val="008080"/>
                </a:solidFill>
                <a:latin typeface="Helvetica Neue"/>
              </a:rPr>
              <a:t>for soothing and hydrating the skin</a:t>
            </a:r>
          </a:p>
          <a:p>
            <a:pPr marL="285750" indent="-285750" fontAlgn="base">
              <a:buFont typeface="Arial" panose="020B0604020202020204" pitchFamily="34" charset="0"/>
              <a:buChar char="•"/>
            </a:pPr>
            <a:r>
              <a:rPr lang="en-US" sz="1400" dirty="0">
                <a:solidFill>
                  <a:schemeClr val="tx1">
                    <a:lumMod val="50000"/>
                    <a:lumOff val="50000"/>
                  </a:schemeClr>
                </a:solidFill>
                <a:latin typeface="Helvetica Neue"/>
              </a:rPr>
              <a:t>Multi-use oil with beautiful light scent</a:t>
            </a:r>
          </a:p>
          <a:p>
            <a:pPr marL="285750" indent="-285750" fontAlgn="base">
              <a:buFont typeface="Arial" panose="020B0604020202020204" pitchFamily="34" charset="0"/>
              <a:buChar char="•"/>
            </a:pPr>
            <a:r>
              <a:rPr lang="en-US" sz="1400" dirty="0">
                <a:solidFill>
                  <a:schemeClr val="tx1">
                    <a:lumMod val="50000"/>
                    <a:lumOff val="50000"/>
                  </a:schemeClr>
                </a:solidFill>
                <a:latin typeface="Helvetica Neue"/>
              </a:rPr>
              <a:t>Long-lasting hydration </a:t>
            </a:r>
          </a:p>
          <a:p>
            <a:pPr marL="285750" indent="-285750" fontAlgn="base">
              <a:buFont typeface="Arial" panose="020B0604020202020204" pitchFamily="34" charset="0"/>
              <a:buChar char="•"/>
            </a:pPr>
            <a:r>
              <a:rPr lang="en-US" sz="1400" dirty="0">
                <a:solidFill>
                  <a:schemeClr val="tx1">
                    <a:lumMod val="50000"/>
                    <a:lumOff val="50000"/>
                  </a:schemeClr>
                </a:solidFill>
                <a:latin typeface="Helvetica Neue"/>
              </a:rPr>
              <a:t>Fast absorbing without feeling greasy </a:t>
            </a:r>
          </a:p>
        </p:txBody>
      </p:sp>
      <p:sp>
        <p:nvSpPr>
          <p:cNvPr id="7" name="Rectangle 6">
            <a:extLst>
              <a:ext uri="{FF2B5EF4-FFF2-40B4-BE49-F238E27FC236}">
                <a16:creationId xmlns:a16="http://schemas.microsoft.com/office/drawing/2014/main" id="{FC28D5DF-8D58-40EA-BA25-C90A18FC12E8}"/>
              </a:ext>
            </a:extLst>
          </p:cNvPr>
          <p:cNvSpPr/>
          <p:nvPr/>
        </p:nvSpPr>
        <p:spPr>
          <a:xfrm>
            <a:off x="737671" y="1669974"/>
            <a:ext cx="5327073" cy="3323987"/>
          </a:xfrm>
          <a:prstGeom prst="rect">
            <a:avLst/>
          </a:prstGeom>
        </p:spPr>
        <p:txBody>
          <a:bodyPr wrap="square">
            <a:spAutoFit/>
          </a:bodyPr>
          <a:lstStyle/>
          <a:p>
            <a:pPr marL="285750" indent="-285750">
              <a:buFont typeface="Arial" panose="020B0604020202020204" pitchFamily="34" charset="0"/>
              <a:buChar char="•"/>
            </a:pPr>
            <a:r>
              <a:rPr lang="en-US" sz="1400" b="1" dirty="0">
                <a:solidFill>
                  <a:srgbClr val="008080"/>
                </a:solidFill>
                <a:latin typeface="Helvetica Neue"/>
              </a:rPr>
              <a:t>Organic jojoba oil</a:t>
            </a:r>
          </a:p>
          <a:p>
            <a:r>
              <a:rPr lang="en-US" sz="1400" dirty="0">
                <a:solidFill>
                  <a:schemeClr val="tx1">
                    <a:lumMod val="50000"/>
                    <a:lumOff val="50000"/>
                  </a:schemeClr>
                </a:solidFill>
                <a:latin typeface="Helvetica Neue"/>
              </a:rPr>
              <a:t>Rich in Iodine, which fights harmful bacteria growth that leads to breakouts. The antioxidants present in jojoba oil soothe fine lines, wrinkles and anti-inflammatory.</a:t>
            </a:r>
          </a:p>
          <a:p>
            <a:pPr marL="285750" indent="-285750">
              <a:buFont typeface="Arial" panose="020B0604020202020204" pitchFamily="34" charset="0"/>
              <a:buChar char="•"/>
            </a:pPr>
            <a:endParaRPr lang="en-US" sz="1400" dirty="0">
              <a:solidFill>
                <a:schemeClr val="tx1">
                  <a:lumMod val="50000"/>
                  <a:lumOff val="50000"/>
                </a:schemeClr>
              </a:solidFill>
              <a:latin typeface="Helvetica Neue"/>
            </a:endParaRPr>
          </a:p>
          <a:p>
            <a:pPr marL="285750" indent="-285750">
              <a:buFont typeface="Arial" panose="020B0604020202020204" pitchFamily="34" charset="0"/>
              <a:buChar char="•"/>
            </a:pPr>
            <a:r>
              <a:rPr lang="en-US" sz="1400" b="1" dirty="0">
                <a:solidFill>
                  <a:srgbClr val="008080"/>
                </a:solidFill>
                <a:latin typeface="Helvetica Neue"/>
              </a:rPr>
              <a:t>Rosehip seed oil</a:t>
            </a:r>
          </a:p>
          <a:p>
            <a:r>
              <a:rPr lang="en-US" sz="1400" dirty="0">
                <a:solidFill>
                  <a:schemeClr val="tx1">
                    <a:lumMod val="50000"/>
                    <a:lumOff val="50000"/>
                  </a:schemeClr>
                </a:solidFill>
                <a:latin typeface="Helvetica Neue"/>
              </a:rPr>
              <a:t>Rich in Vitamin A and essential fatty acids. Two vital components of Rosehip Seed Oil are Linoleic and Linolenic Acids, which play an important role in nourishing the skin.</a:t>
            </a:r>
          </a:p>
          <a:p>
            <a:pPr marL="285750" indent="-285750">
              <a:buFont typeface="Arial" panose="020B0604020202020204" pitchFamily="34" charset="0"/>
              <a:buChar char="•"/>
            </a:pPr>
            <a:endParaRPr lang="en-US" sz="1400" b="1" dirty="0">
              <a:solidFill>
                <a:schemeClr val="tx1">
                  <a:lumMod val="50000"/>
                  <a:lumOff val="50000"/>
                </a:schemeClr>
              </a:solidFill>
              <a:latin typeface="Helvetica Neue"/>
            </a:endParaRPr>
          </a:p>
          <a:p>
            <a:pPr marL="285750" indent="-285750">
              <a:buFont typeface="Arial" panose="020B0604020202020204" pitchFamily="34" charset="0"/>
              <a:buChar char="•"/>
            </a:pPr>
            <a:r>
              <a:rPr lang="en-US" sz="1400" b="1" dirty="0">
                <a:solidFill>
                  <a:srgbClr val="008080"/>
                </a:solidFill>
                <a:latin typeface="Helvetica Neue"/>
              </a:rPr>
              <a:t>Essential Oils Blend of Pink Grapefruit, Geranium, Juniper, Rosemary, Fennel, Citrus, Chamomile, Lavender, Bergamot.</a:t>
            </a:r>
          </a:p>
          <a:p>
            <a:r>
              <a:rPr lang="en-US" sz="1400" dirty="0">
                <a:solidFill>
                  <a:srgbClr val="787777"/>
                </a:solidFill>
                <a:latin typeface="Helvetica Neue"/>
              </a:rPr>
              <a:t>Together they promote blood circulations, relieve water retention and detoxifying. Great for cellulite and skin firming.  </a:t>
            </a:r>
            <a:endParaRPr lang="en-US" sz="1400" dirty="0">
              <a:solidFill>
                <a:schemeClr val="tx1">
                  <a:lumMod val="50000"/>
                  <a:lumOff val="50000"/>
                </a:schemeClr>
              </a:solidFill>
              <a:latin typeface="Helvetica Neue"/>
            </a:endParaRPr>
          </a:p>
        </p:txBody>
      </p:sp>
      <p:sp>
        <p:nvSpPr>
          <p:cNvPr id="9" name="TextBox 8">
            <a:extLst>
              <a:ext uri="{FF2B5EF4-FFF2-40B4-BE49-F238E27FC236}">
                <a16:creationId xmlns:a16="http://schemas.microsoft.com/office/drawing/2014/main" id="{64135E34-F7C6-4A5D-9390-6F6E0E5207BE}"/>
              </a:ext>
            </a:extLst>
          </p:cNvPr>
          <p:cNvSpPr txBox="1"/>
          <p:nvPr/>
        </p:nvSpPr>
        <p:spPr>
          <a:xfrm>
            <a:off x="6600304" y="1237051"/>
            <a:ext cx="3196839" cy="1815882"/>
          </a:xfrm>
          <a:prstGeom prst="rect">
            <a:avLst/>
          </a:prstGeom>
          <a:noFill/>
        </p:spPr>
        <p:txBody>
          <a:bodyPr wrap="square" rtlCol="0">
            <a:spAutoFit/>
          </a:bodyPr>
          <a:lstStyle/>
          <a:p>
            <a:r>
              <a:rPr lang="en-US" sz="1600" i="1" dirty="0">
                <a:solidFill>
                  <a:srgbClr val="008080"/>
                </a:solidFill>
              </a:rPr>
              <a:t>“Amazing oil to use in a body treatment. After dry brushing, massage this oil in with a baker twist massage, then infrared wrap. Client will sweat more and skin feels very hydrated”                                                               	                                  ~Julie</a:t>
            </a:r>
          </a:p>
        </p:txBody>
      </p:sp>
      <p:pic>
        <p:nvPicPr>
          <p:cNvPr id="11" name="Picture 10" descr="A picture containing bottle&#10;&#10;Description automatically generated">
            <a:extLst>
              <a:ext uri="{FF2B5EF4-FFF2-40B4-BE49-F238E27FC236}">
                <a16:creationId xmlns:a16="http://schemas.microsoft.com/office/drawing/2014/main" id="{0ADA8ED3-1458-4FD0-A131-D4346CA9B49F}"/>
              </a:ext>
            </a:extLst>
          </p:cNvPr>
          <p:cNvPicPr>
            <a:picLocks noChangeAspect="1"/>
          </p:cNvPicPr>
          <p:nvPr/>
        </p:nvPicPr>
        <p:blipFill rotWithShape="1">
          <a:blip r:embed="rId2">
            <a:extLst>
              <a:ext uri="{28A0092B-C50C-407E-A947-70E740481C1C}">
                <a14:useLocalDpi xmlns:a14="http://schemas.microsoft.com/office/drawing/2010/main" val="0"/>
              </a:ext>
            </a:extLst>
          </a:blip>
          <a:srcRect l="37180" t="11567" r="35972" b="4898"/>
          <a:stretch/>
        </p:blipFill>
        <p:spPr>
          <a:xfrm>
            <a:off x="9615181" y="932012"/>
            <a:ext cx="1767743" cy="3666763"/>
          </a:xfrm>
          <a:prstGeom prst="rect">
            <a:avLst/>
          </a:prstGeom>
        </p:spPr>
      </p:pic>
    </p:spTree>
    <p:extLst>
      <p:ext uri="{BB962C8B-B14F-4D97-AF65-F5344CB8AC3E}">
        <p14:creationId xmlns:p14="http://schemas.microsoft.com/office/powerpoint/2010/main" val="36476832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DB97BE-29E6-40AD-B7BD-E80B7B6F088D}"/>
              </a:ext>
            </a:extLst>
          </p:cNvPr>
          <p:cNvSpPr/>
          <p:nvPr/>
        </p:nvSpPr>
        <p:spPr>
          <a:xfrm>
            <a:off x="384803" y="1381780"/>
            <a:ext cx="11422394" cy="4339650"/>
          </a:xfrm>
          <a:prstGeom prst="rect">
            <a:avLst/>
          </a:prstGeom>
        </p:spPr>
        <p:txBody>
          <a:bodyPr wrap="square">
            <a:spAutoFit/>
          </a:bodyPr>
          <a:lstStyle/>
          <a:p>
            <a:r>
              <a:rPr lang="en-US" sz="1200" dirty="0">
                <a:solidFill>
                  <a:srgbClr val="787777"/>
                </a:solidFill>
                <a:latin typeface="Helvetica Neue"/>
              </a:rPr>
              <a:t>A deeply luxurious mix of nourishing essential oils for soothing and hydrating the skin.</a:t>
            </a:r>
            <a:br>
              <a:rPr lang="en-US" sz="1200" dirty="0">
                <a:solidFill>
                  <a:srgbClr val="787777"/>
                </a:solidFill>
                <a:latin typeface="Helvetica Neue"/>
              </a:rPr>
            </a:br>
            <a:r>
              <a:rPr lang="en-US" sz="1200" b="1" dirty="0">
                <a:solidFill>
                  <a:srgbClr val="787777"/>
                </a:solidFill>
                <a:latin typeface="Helvetica Neue"/>
              </a:rPr>
              <a:t> </a:t>
            </a:r>
            <a:br>
              <a:rPr lang="en-US" sz="1200" dirty="0">
                <a:solidFill>
                  <a:srgbClr val="787777"/>
                </a:solidFill>
                <a:latin typeface="Helvetica Neue"/>
              </a:rPr>
            </a:br>
            <a:r>
              <a:rPr lang="en-US" sz="1200" b="1" dirty="0">
                <a:solidFill>
                  <a:srgbClr val="008080"/>
                </a:solidFill>
                <a:latin typeface="Helvetica Neue"/>
              </a:rPr>
              <a:t>What it is:</a:t>
            </a:r>
            <a:br>
              <a:rPr lang="en-US" sz="1200" dirty="0">
                <a:solidFill>
                  <a:srgbClr val="787777"/>
                </a:solidFill>
                <a:latin typeface="Helvetica Neue"/>
              </a:rPr>
            </a:br>
            <a:r>
              <a:rPr lang="en-US" sz="1200" dirty="0">
                <a:solidFill>
                  <a:srgbClr val="787777"/>
                </a:solidFill>
                <a:latin typeface="Helvetica Neue"/>
              </a:rPr>
              <a:t>This multi-use oil is ultra-moisturizing, hydrating and has a beautiful light scent. It can be used on the entire body or in the bath. Formulated with a blend of pure botanical oils including rosehip seed and jojoba, this luxurious oil sinks into your skin leaving it deeply nourished and feeling super soft.</a:t>
            </a:r>
            <a:br>
              <a:rPr lang="en-US" sz="1200" dirty="0">
                <a:solidFill>
                  <a:srgbClr val="787777"/>
                </a:solidFill>
                <a:latin typeface="Helvetica Neue"/>
              </a:rPr>
            </a:br>
            <a:r>
              <a:rPr lang="en-US" sz="1200" b="1" dirty="0">
                <a:solidFill>
                  <a:srgbClr val="787777"/>
                </a:solidFill>
                <a:latin typeface="Helvetica Neue"/>
              </a:rPr>
              <a:t> </a:t>
            </a:r>
            <a:br>
              <a:rPr lang="en-US" sz="1200" dirty="0">
                <a:solidFill>
                  <a:srgbClr val="787777"/>
                </a:solidFill>
                <a:latin typeface="Helvetica Neue"/>
              </a:rPr>
            </a:br>
            <a:r>
              <a:rPr lang="en-US" sz="1200" b="1" dirty="0">
                <a:solidFill>
                  <a:srgbClr val="008080"/>
                </a:solidFill>
                <a:latin typeface="Helvetica Neue"/>
              </a:rPr>
              <a:t>What it does: </a:t>
            </a:r>
            <a:br>
              <a:rPr lang="en-US" sz="1200" dirty="0">
                <a:solidFill>
                  <a:srgbClr val="787777"/>
                </a:solidFill>
                <a:latin typeface="Helvetica Neue"/>
              </a:rPr>
            </a:br>
            <a:r>
              <a:rPr lang="en-US" sz="1200" dirty="0">
                <a:solidFill>
                  <a:srgbClr val="787777"/>
                </a:solidFill>
                <a:latin typeface="Helvetica Neue"/>
              </a:rPr>
              <a:t>Formulated with a botanically active blend of powerhouse oils, this formula nourishes the skin leaving it feeling velvety soft, moisturized and looking healthier and more radiant. Jojoba oil soothes the skin and has anti-bacterial properties. Rosehip oil is packed-full of vitamins that repair damaged skin and prevents signs of aging. Pink grapefruit oil increases lymphatic flow while juniper oil detoxifies and helps to increase circulation. This oil is fast absorbing, never feels greasy, and is great for all skin types. After just one use your skin will look glow-y and luminous.</a:t>
            </a:r>
            <a:br>
              <a:rPr lang="en-US" sz="1200" dirty="0">
                <a:solidFill>
                  <a:srgbClr val="787777"/>
                </a:solidFill>
                <a:latin typeface="Helvetica Neue"/>
              </a:rPr>
            </a:br>
            <a:r>
              <a:rPr lang="en-US" sz="1200" b="1" dirty="0">
                <a:solidFill>
                  <a:srgbClr val="787777"/>
                </a:solidFill>
                <a:latin typeface="Helvetica Neue"/>
              </a:rPr>
              <a:t> </a:t>
            </a:r>
            <a:br>
              <a:rPr lang="en-US" sz="1200" dirty="0">
                <a:solidFill>
                  <a:srgbClr val="787777"/>
                </a:solidFill>
                <a:latin typeface="Helvetica Neue"/>
              </a:rPr>
            </a:br>
            <a:r>
              <a:rPr lang="en-US" sz="1200" b="1" dirty="0">
                <a:solidFill>
                  <a:srgbClr val="008080"/>
                </a:solidFill>
                <a:latin typeface="Helvetica Neue"/>
              </a:rPr>
              <a:t>Who’s it for:</a:t>
            </a:r>
            <a:br>
              <a:rPr lang="en-US" sz="1200" dirty="0">
                <a:solidFill>
                  <a:srgbClr val="787777"/>
                </a:solidFill>
                <a:latin typeface="Helvetica Neue"/>
              </a:rPr>
            </a:br>
            <a:r>
              <a:rPr lang="en-US" sz="1200" dirty="0">
                <a:solidFill>
                  <a:srgbClr val="787777"/>
                </a:solidFill>
                <a:latin typeface="Helvetica Neue"/>
              </a:rPr>
              <a:t>✔ Normal skin ✔ Oily skin ✔ Combination skin ✔ Sensitive skin</a:t>
            </a:r>
            <a:br>
              <a:rPr lang="en-US" sz="1200" dirty="0">
                <a:solidFill>
                  <a:srgbClr val="787777"/>
                </a:solidFill>
                <a:latin typeface="Helvetica Neue"/>
              </a:rPr>
            </a:br>
            <a:r>
              <a:rPr lang="en-US" sz="1200" b="1" dirty="0">
                <a:solidFill>
                  <a:srgbClr val="787777"/>
                </a:solidFill>
                <a:latin typeface="Helvetica Neue"/>
              </a:rPr>
              <a:t> </a:t>
            </a:r>
            <a:br>
              <a:rPr lang="en-US" sz="1200" dirty="0">
                <a:solidFill>
                  <a:srgbClr val="787777"/>
                </a:solidFill>
                <a:latin typeface="Helvetica Neue"/>
              </a:rPr>
            </a:br>
            <a:r>
              <a:rPr lang="en-US" sz="1200" b="1" dirty="0">
                <a:solidFill>
                  <a:srgbClr val="008080"/>
                </a:solidFill>
                <a:latin typeface="Helvetica Neue"/>
              </a:rPr>
              <a:t>How to use:</a:t>
            </a:r>
            <a:br>
              <a:rPr lang="en-US" sz="1200" dirty="0">
                <a:solidFill>
                  <a:srgbClr val="787777"/>
                </a:solidFill>
                <a:latin typeface="Helvetica Neue"/>
              </a:rPr>
            </a:br>
            <a:r>
              <a:rPr lang="en-US" sz="1200" dirty="0">
                <a:solidFill>
                  <a:srgbClr val="787777"/>
                </a:solidFill>
                <a:latin typeface="Helvetica Neue"/>
              </a:rPr>
              <a:t>Put one pump of oil into the palms of your hands and rub all over the body in an upwards motion until well absorbed. For best results, use after a shower or bath. You can also put a pump or two of this oil into a warm bath for a relaxing soak.</a:t>
            </a:r>
            <a:br>
              <a:rPr lang="en-US" sz="1200" dirty="0">
                <a:solidFill>
                  <a:srgbClr val="787777"/>
                </a:solidFill>
                <a:latin typeface="Helvetica Neue"/>
              </a:rPr>
            </a:br>
            <a:r>
              <a:rPr lang="en-US" sz="1200" b="1" dirty="0">
                <a:solidFill>
                  <a:srgbClr val="787777"/>
                </a:solidFill>
                <a:latin typeface="Helvetica Neue"/>
              </a:rPr>
              <a:t> </a:t>
            </a:r>
            <a:br>
              <a:rPr lang="en-US" sz="1200" dirty="0">
                <a:solidFill>
                  <a:srgbClr val="787777"/>
                </a:solidFill>
                <a:latin typeface="Helvetica Neue"/>
              </a:rPr>
            </a:br>
            <a:r>
              <a:rPr lang="en-US" sz="1200" b="1" dirty="0">
                <a:solidFill>
                  <a:srgbClr val="008080"/>
                </a:solidFill>
                <a:latin typeface="Helvetica Neue"/>
              </a:rPr>
              <a:t>Ingredients:</a:t>
            </a:r>
            <a:br>
              <a:rPr lang="en-US" sz="1200" dirty="0">
                <a:solidFill>
                  <a:srgbClr val="787777"/>
                </a:solidFill>
                <a:latin typeface="Helvetica Neue"/>
              </a:rPr>
            </a:br>
            <a:r>
              <a:rPr lang="en-US" sz="1200" dirty="0">
                <a:solidFill>
                  <a:srgbClr val="787777"/>
                </a:solidFill>
                <a:latin typeface="Helvetica Neue"/>
              </a:rPr>
              <a:t>Rosehip Seed Oil, Jojoba Oil, Essential Oils of Pink Grapefruit, Geranium, Juniper, Rosemary, Fennel, Citrus, Chamomile, Lavender, Bergamot</a:t>
            </a:r>
          </a:p>
          <a:p>
            <a:endParaRPr lang="en-US" sz="1200" dirty="0">
              <a:solidFill>
                <a:srgbClr val="787777"/>
              </a:solidFill>
              <a:latin typeface="Helvetica Neue"/>
            </a:endParaRPr>
          </a:p>
          <a:p>
            <a:r>
              <a:rPr lang="en-US" sz="1200" b="1" dirty="0">
                <a:solidFill>
                  <a:srgbClr val="008080"/>
                </a:solidFill>
                <a:latin typeface="Helvetica Neue"/>
              </a:rPr>
              <a:t>Caution:</a:t>
            </a:r>
            <a:r>
              <a:rPr lang="en-US" sz="1200" dirty="0">
                <a:solidFill>
                  <a:srgbClr val="008080"/>
                </a:solidFill>
                <a:latin typeface="Helvetica Neue"/>
              </a:rPr>
              <a:t> </a:t>
            </a:r>
            <a:r>
              <a:rPr lang="en-US" sz="1200" dirty="0">
                <a:solidFill>
                  <a:srgbClr val="787777"/>
                </a:solidFill>
                <a:latin typeface="Helvetica Neue"/>
              </a:rPr>
              <a:t>Discontinue uses if irritation occurs or if you are sensitive to the ingredients listed. For external use only.</a:t>
            </a:r>
            <a:endParaRPr lang="en-US" sz="1200" b="0" i="0" dirty="0">
              <a:solidFill>
                <a:srgbClr val="787777"/>
              </a:solidFill>
              <a:effectLst/>
              <a:latin typeface="Helvetica Neue"/>
            </a:endParaRPr>
          </a:p>
        </p:txBody>
      </p:sp>
      <p:sp>
        <p:nvSpPr>
          <p:cNvPr id="5" name="Title 1">
            <a:extLst>
              <a:ext uri="{FF2B5EF4-FFF2-40B4-BE49-F238E27FC236}">
                <a16:creationId xmlns:a16="http://schemas.microsoft.com/office/drawing/2014/main" id="{13CDEB7E-F963-4A1A-B682-ECFA92F99486}"/>
              </a:ext>
            </a:extLst>
          </p:cNvPr>
          <p:cNvSpPr txBox="1">
            <a:spLocks/>
          </p:cNvSpPr>
          <p:nvPr/>
        </p:nvSpPr>
        <p:spPr>
          <a:xfrm>
            <a:off x="384803" y="114602"/>
            <a:ext cx="5763298" cy="458787"/>
          </a:xfrm>
          <a:prstGeom prst="rect">
            <a:avLst/>
          </a:prstGeom>
        </p:spPr>
        <p:txBody>
          <a:bodyPr>
            <a:noAutofit/>
          </a:bodyPr>
          <a:lstStyle>
            <a:lvl1pPr algn="ctr" defTabSz="457200" rtl="0" eaLnBrk="1" latinLnBrk="0" hangingPunct="1">
              <a:spcBef>
                <a:spcPct val="0"/>
              </a:spcBef>
              <a:buNone/>
              <a:defRPr sz="2800" kern="1200">
                <a:solidFill>
                  <a:schemeClr val="tx1"/>
                </a:solidFill>
                <a:latin typeface="Montserrat Regular"/>
                <a:ea typeface="+mj-ea"/>
                <a:cs typeface="Montserrat Regular"/>
              </a:defRPr>
            </a:lvl1pPr>
          </a:lstStyle>
          <a:p>
            <a:pPr algn="l"/>
            <a:r>
              <a:rPr lang="en-US" sz="2200" b="1" dirty="0">
                <a:solidFill>
                  <a:srgbClr val="008080"/>
                </a:solidFill>
              </a:rPr>
              <a:t>GLOWING SKIN BODY OIL</a:t>
            </a:r>
          </a:p>
        </p:txBody>
      </p:sp>
      <p:sp>
        <p:nvSpPr>
          <p:cNvPr id="6" name="TextBox 5">
            <a:extLst>
              <a:ext uri="{FF2B5EF4-FFF2-40B4-BE49-F238E27FC236}">
                <a16:creationId xmlns:a16="http://schemas.microsoft.com/office/drawing/2014/main" id="{50C76929-3116-435D-9B5C-55C94098A2D0}"/>
              </a:ext>
            </a:extLst>
          </p:cNvPr>
          <p:cNvSpPr txBox="1"/>
          <p:nvPr/>
        </p:nvSpPr>
        <p:spPr>
          <a:xfrm>
            <a:off x="384803" y="531660"/>
            <a:ext cx="3328474" cy="261610"/>
          </a:xfrm>
          <a:prstGeom prst="rect">
            <a:avLst/>
          </a:prstGeom>
          <a:noFill/>
        </p:spPr>
        <p:txBody>
          <a:bodyPr wrap="square" rtlCol="0">
            <a:spAutoFit/>
          </a:bodyPr>
          <a:lstStyle/>
          <a:p>
            <a:r>
              <a:rPr lang="en-US" sz="1100" b="1" dirty="0">
                <a:latin typeface="Helvetica Neue"/>
              </a:rPr>
              <a:t>Size</a:t>
            </a:r>
            <a:r>
              <a:rPr lang="en-US" sz="1100" dirty="0">
                <a:latin typeface="Helvetica Neue"/>
              </a:rPr>
              <a:t>: </a:t>
            </a:r>
            <a:r>
              <a:rPr lang="en-US" sz="1100" dirty="0">
                <a:solidFill>
                  <a:srgbClr val="000000"/>
                </a:solidFill>
                <a:latin typeface="Helvetica Neue"/>
              </a:rPr>
              <a:t>Travel size - 30ml      Full size - 120ml</a:t>
            </a:r>
            <a:endParaRPr lang="en-US" sz="1100" dirty="0"/>
          </a:p>
        </p:txBody>
      </p:sp>
    </p:spTree>
    <p:extLst>
      <p:ext uri="{BB962C8B-B14F-4D97-AF65-F5344CB8AC3E}">
        <p14:creationId xmlns:p14="http://schemas.microsoft.com/office/powerpoint/2010/main" val="4018489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9CE34D8-C4CE-4BCA-839E-88153349A8C8}"/>
              </a:ext>
            </a:extLst>
          </p:cNvPr>
          <p:cNvSpPr txBox="1">
            <a:spLocks/>
          </p:cNvSpPr>
          <p:nvPr/>
        </p:nvSpPr>
        <p:spPr>
          <a:xfrm>
            <a:off x="454557" y="357794"/>
            <a:ext cx="5257802" cy="584200"/>
          </a:xfrm>
          <a:prstGeom prst="rect">
            <a:avLst/>
          </a:prstGeom>
        </p:spPr>
        <p:txBody>
          <a:bodyPr vert="horz" lIns="91440" tIns="45720" rIns="91440" bIns="45720" rtlCol="0">
            <a:normAutofit/>
          </a:bodyPr>
          <a:lst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b="1" dirty="0">
                <a:solidFill>
                  <a:srgbClr val="FFCCCC"/>
                </a:solidFill>
                <a:latin typeface="Microsoft JhengHei" panose="020B0604030504040204" pitchFamily="34" charset="-120"/>
                <a:ea typeface="Microsoft JhengHei" panose="020B0604030504040204" pitchFamily="34" charset="-120"/>
              </a:rPr>
              <a:t>AGELESS BEAUTY WAND</a:t>
            </a:r>
          </a:p>
          <a:p>
            <a:pPr marL="0" indent="0">
              <a:buFont typeface="Arial" panose="020B0604020202020204" pitchFamily="34" charset="0"/>
              <a:buNone/>
            </a:pPr>
            <a:endParaRPr lang="en-US" sz="1900" b="1" dirty="0">
              <a:solidFill>
                <a:srgbClr val="FFCCCC"/>
              </a:solidFill>
              <a:latin typeface="Microsoft JhengHei" panose="020B0604030504040204" pitchFamily="34" charset="-120"/>
              <a:ea typeface="Microsoft JhengHei" panose="020B0604030504040204" pitchFamily="34" charset="-120"/>
            </a:endParaRPr>
          </a:p>
        </p:txBody>
      </p:sp>
      <p:sp>
        <p:nvSpPr>
          <p:cNvPr id="7" name="TextBox 6">
            <a:extLst>
              <a:ext uri="{FF2B5EF4-FFF2-40B4-BE49-F238E27FC236}">
                <a16:creationId xmlns:a16="http://schemas.microsoft.com/office/drawing/2014/main" id="{10AD248B-3A10-48B8-864A-F226C85E7A01}"/>
              </a:ext>
            </a:extLst>
          </p:cNvPr>
          <p:cNvSpPr txBox="1"/>
          <p:nvPr/>
        </p:nvSpPr>
        <p:spPr>
          <a:xfrm>
            <a:off x="454557" y="757328"/>
            <a:ext cx="5164666" cy="369332"/>
          </a:xfrm>
          <a:prstGeom prst="rect">
            <a:avLst/>
          </a:prstGeom>
          <a:noFill/>
        </p:spPr>
        <p:txBody>
          <a:bodyPr wrap="square" rtlCol="0">
            <a:spAutoFit/>
          </a:bodyPr>
          <a:lstStyle/>
          <a:p>
            <a:r>
              <a:rPr lang="en-US" dirty="0">
                <a:solidFill>
                  <a:schemeClr val="tx1">
                    <a:lumMod val="50000"/>
                    <a:lumOff val="50000"/>
                  </a:schemeClr>
                </a:solidFill>
                <a:ea typeface="Microsoft JhengHei Light" panose="020B0304030504040204" pitchFamily="34" charset="-120"/>
              </a:rPr>
              <a:t>Introducing Japan’s Advance Beauty Technology </a:t>
            </a:r>
          </a:p>
        </p:txBody>
      </p:sp>
      <p:sp>
        <p:nvSpPr>
          <p:cNvPr id="22" name="TextBox 21">
            <a:extLst>
              <a:ext uri="{FF2B5EF4-FFF2-40B4-BE49-F238E27FC236}">
                <a16:creationId xmlns:a16="http://schemas.microsoft.com/office/drawing/2014/main" id="{C1BF1447-A6C5-4675-985D-E4F38550F280}"/>
              </a:ext>
            </a:extLst>
          </p:cNvPr>
          <p:cNvSpPr txBox="1"/>
          <p:nvPr/>
        </p:nvSpPr>
        <p:spPr>
          <a:xfrm>
            <a:off x="618863" y="1826190"/>
            <a:ext cx="5164666" cy="4124206"/>
          </a:xfrm>
          <a:prstGeom prst="rect">
            <a:avLst/>
          </a:prstGeom>
          <a:noFill/>
        </p:spPr>
        <p:txBody>
          <a:bodyPr wrap="square" rtlCol="0">
            <a:spAutoFit/>
          </a:bodyPr>
          <a:lstStyle/>
          <a:p>
            <a:br>
              <a:rPr lang="en-US" dirty="0">
                <a:latin typeface="Microsoft JhengHei UI" panose="020B0604030504040204" pitchFamily="34" charset="-120"/>
                <a:ea typeface="Microsoft JhengHei UI" panose="020B0604030504040204" pitchFamily="34" charset="-120"/>
              </a:rPr>
            </a:br>
            <a:r>
              <a:rPr lang="en-US" b="1" i="0" dirty="0">
                <a:solidFill>
                  <a:srgbClr val="FF9999"/>
                </a:solidFill>
                <a:effectLst/>
                <a:latin typeface="Microsoft JhengHei" panose="020B0604030504040204" pitchFamily="34" charset="-120"/>
                <a:ea typeface="Microsoft JhengHei" panose="020B0604030504040204" pitchFamily="34" charset="-120"/>
              </a:rPr>
              <a:t>What is micro-current and how does it</a:t>
            </a:r>
            <a:r>
              <a:rPr lang="en-US" b="0" i="0" dirty="0">
                <a:solidFill>
                  <a:srgbClr val="FF9999"/>
                </a:solidFill>
                <a:effectLst/>
                <a:latin typeface="Microsoft JhengHei" panose="020B0604030504040204" pitchFamily="34" charset="-120"/>
                <a:ea typeface="Microsoft JhengHei" panose="020B0604030504040204" pitchFamily="34" charset="-120"/>
              </a:rPr>
              <a:t> </a:t>
            </a:r>
            <a:r>
              <a:rPr lang="en-US" b="1" i="0" dirty="0">
                <a:solidFill>
                  <a:srgbClr val="FF9999"/>
                </a:solidFill>
                <a:effectLst/>
                <a:latin typeface="Microsoft JhengHei" panose="020B0604030504040204" pitchFamily="34" charset="-120"/>
                <a:ea typeface="Microsoft JhengHei" panose="020B0604030504040204" pitchFamily="34" charset="-120"/>
              </a:rPr>
              <a:t>work:</a:t>
            </a:r>
            <a:endParaRPr lang="en-US" dirty="0">
              <a:solidFill>
                <a:srgbClr val="FF9999"/>
              </a:solidFill>
              <a:latin typeface="Microsoft JhengHei" panose="020B0604030504040204" pitchFamily="34" charset="-120"/>
              <a:ea typeface="Microsoft JhengHei" panose="020B0604030504040204" pitchFamily="34" charset="-120"/>
            </a:endParaRPr>
          </a:p>
          <a:p>
            <a:endParaRPr lang="en-US" sz="1600" dirty="0">
              <a:latin typeface="Microsoft JhengHei UI" panose="020B0604030504040204" pitchFamily="34" charset="-120"/>
              <a:ea typeface="Microsoft JhengHei UI" panose="020B0604030504040204" pitchFamily="34" charset="-120"/>
            </a:endParaRPr>
          </a:p>
          <a:p>
            <a:r>
              <a:rPr lang="en-US" sz="1400" b="0" i="0" dirty="0">
                <a:solidFill>
                  <a:srgbClr val="000000"/>
                </a:solidFill>
                <a:effectLst/>
                <a:latin typeface="Microsoft JhengHei UI" panose="020B0604030504040204" pitchFamily="34" charset="-120"/>
                <a:ea typeface="Microsoft JhengHei UI" panose="020B0604030504040204" pitchFamily="34" charset="-120"/>
              </a:rPr>
              <a:t>Micro-current is like a little workout for your face. Like all the muscles in your body, your facial muscles need a good workout to keep them from sagging and losing definition. </a:t>
            </a:r>
          </a:p>
          <a:p>
            <a:endParaRPr lang="en-US" sz="1400" dirty="0">
              <a:solidFill>
                <a:srgbClr val="000000"/>
              </a:solidFill>
              <a:latin typeface="Microsoft JhengHei UI" panose="020B0604030504040204" pitchFamily="34" charset="-120"/>
              <a:ea typeface="Microsoft JhengHei UI" panose="020B0604030504040204" pitchFamily="34" charset="-120"/>
            </a:endParaRPr>
          </a:p>
          <a:p>
            <a:r>
              <a:rPr lang="en-US" sz="1400" b="0" i="0" dirty="0">
                <a:solidFill>
                  <a:srgbClr val="000000"/>
                </a:solidFill>
                <a:effectLst/>
                <a:latin typeface="Microsoft JhengHei UI" panose="020B0604030504040204" pitchFamily="34" charset="-120"/>
                <a:ea typeface="Microsoft JhengHei UI" panose="020B0604030504040204" pitchFamily="34" charset="-120"/>
              </a:rPr>
              <a:t>Micro-current devices, such as the Beauty Wand, delivers a low-level electrical stimulation to the top layer of skin and the muscle beneath the skin that helps to tone and tighten the facial muscles. When used properly, micro-current devices stimulate the facial muscles, giving your face a lifted and toned appearance. </a:t>
            </a:r>
          </a:p>
          <a:p>
            <a:endParaRPr lang="en-US" sz="1400" dirty="0">
              <a:solidFill>
                <a:srgbClr val="000000"/>
              </a:solidFill>
              <a:latin typeface="Microsoft JhengHei UI" panose="020B0604030504040204" pitchFamily="34" charset="-120"/>
              <a:ea typeface="Microsoft JhengHei UI" panose="020B0604030504040204" pitchFamily="34" charset="-120"/>
            </a:endParaRPr>
          </a:p>
          <a:p>
            <a:r>
              <a:rPr lang="en-US" sz="1400" b="0" i="0" dirty="0">
                <a:solidFill>
                  <a:srgbClr val="000000"/>
                </a:solidFill>
                <a:effectLst/>
                <a:latin typeface="Microsoft JhengHei UI" panose="020B0604030504040204" pitchFamily="34" charset="-120"/>
                <a:ea typeface="Microsoft JhengHei UI" panose="020B0604030504040204" pitchFamily="34" charset="-120"/>
              </a:rPr>
              <a:t>Micro-current technology has been used for the past 70 years in the medical field to help patients with Bell’s palsy, a sudden paralysis or weakness of facial muscles, regain control of their facial muscles. </a:t>
            </a:r>
          </a:p>
        </p:txBody>
      </p:sp>
      <p:sp>
        <p:nvSpPr>
          <p:cNvPr id="4" name="TextBox 3">
            <a:extLst>
              <a:ext uri="{FF2B5EF4-FFF2-40B4-BE49-F238E27FC236}">
                <a16:creationId xmlns:a16="http://schemas.microsoft.com/office/drawing/2014/main" id="{2FA4C53E-E392-4208-8D1A-80CB92A93762}"/>
              </a:ext>
            </a:extLst>
          </p:cNvPr>
          <p:cNvSpPr txBox="1"/>
          <p:nvPr/>
        </p:nvSpPr>
        <p:spPr>
          <a:xfrm>
            <a:off x="6408473" y="2108200"/>
            <a:ext cx="5233194" cy="3416320"/>
          </a:xfrm>
          <a:prstGeom prst="rect">
            <a:avLst/>
          </a:prstGeom>
          <a:noFill/>
        </p:spPr>
        <p:txBody>
          <a:bodyPr wrap="square" rtlCol="0">
            <a:spAutoFit/>
          </a:bodyPr>
          <a:lstStyle/>
          <a:p>
            <a:r>
              <a:rPr lang="en-US" b="1" i="0" dirty="0">
                <a:solidFill>
                  <a:srgbClr val="FF9999"/>
                </a:solidFill>
                <a:effectLst/>
                <a:latin typeface="Microsoft JhengHei" panose="020B0604030504040204" pitchFamily="34" charset="-120"/>
                <a:ea typeface="Microsoft JhengHei" panose="020B0604030504040204" pitchFamily="34" charset="-120"/>
              </a:rPr>
              <a:t>Why this device is unique:</a:t>
            </a:r>
          </a:p>
          <a:p>
            <a:br>
              <a:rPr lang="en-US" sz="1600" dirty="0">
                <a:latin typeface="Microsoft JhengHei UI" panose="020B0604030504040204" pitchFamily="34" charset="-120"/>
                <a:ea typeface="Microsoft JhengHei UI" panose="020B0604030504040204" pitchFamily="34" charset="-120"/>
              </a:rPr>
            </a:br>
            <a:r>
              <a:rPr lang="en-US" sz="1400" b="0" i="0" dirty="0">
                <a:solidFill>
                  <a:srgbClr val="000000"/>
                </a:solidFill>
                <a:effectLst/>
                <a:latin typeface="Microsoft JhengHei UI" panose="020B0604030504040204" pitchFamily="34" charset="-120"/>
                <a:ea typeface="Microsoft JhengHei UI" panose="020B0604030504040204" pitchFamily="34" charset="-120"/>
              </a:rPr>
              <a:t>The Beauty Wand is innovative because of its unique design with four rollers that are perfectly spaced to fit the curvatures of the face. The spacing and angle of each roller is precisely placed for hard-to-reach areas like between the eyebrows and around the eyes and mouth. </a:t>
            </a:r>
          </a:p>
          <a:p>
            <a:endParaRPr lang="en-US" sz="1400" b="0" i="0" dirty="0">
              <a:solidFill>
                <a:srgbClr val="000000"/>
              </a:solidFill>
              <a:effectLst/>
              <a:latin typeface="Microsoft JhengHei UI" panose="020B0604030504040204" pitchFamily="34" charset="-120"/>
              <a:ea typeface="Microsoft JhengHei UI" panose="020B0604030504040204" pitchFamily="34" charset="-120"/>
            </a:endParaRPr>
          </a:p>
          <a:p>
            <a:r>
              <a:rPr lang="en-US" sz="1400" b="0" i="0" dirty="0">
                <a:solidFill>
                  <a:srgbClr val="000000"/>
                </a:solidFill>
                <a:effectLst/>
                <a:latin typeface="Microsoft JhengHei UI" panose="020B0604030504040204" pitchFamily="34" charset="-120"/>
                <a:ea typeface="Microsoft JhengHei UI" panose="020B0604030504040204" pitchFamily="34" charset="-120"/>
              </a:rPr>
              <a:t>With time, the rollers can also help to achieve a V-shaped face, often considered a sign of youth. As skin gets older and loses collagen, elasticity, fat, and muscle tone, it begins to sag around the mouth and jowl. The placement of the rollers, along with the muscle-firming and collagen-stimulating benefits of the microcurrent, helps to keep the skin taut, firm, and V-shaped.</a:t>
            </a:r>
            <a:endParaRPr lang="en-US" sz="1400" dirty="0">
              <a:latin typeface="Microsoft JhengHei UI" panose="020B0604030504040204" pitchFamily="34" charset="-120"/>
              <a:ea typeface="Microsoft JhengHei UI" panose="020B0604030504040204" pitchFamily="34" charset="-120"/>
            </a:endParaRPr>
          </a:p>
        </p:txBody>
      </p:sp>
    </p:spTree>
    <p:extLst>
      <p:ext uri="{BB962C8B-B14F-4D97-AF65-F5344CB8AC3E}">
        <p14:creationId xmlns:p14="http://schemas.microsoft.com/office/powerpoint/2010/main" val="4009692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E06D817B-CAAA-4165-AA25-FD36DF582519}"/>
              </a:ext>
            </a:extLst>
          </p:cNvPr>
          <p:cNvSpPr txBox="1">
            <a:spLocks/>
          </p:cNvSpPr>
          <p:nvPr/>
        </p:nvSpPr>
        <p:spPr>
          <a:xfrm>
            <a:off x="8037311" y="1867958"/>
            <a:ext cx="3725331" cy="3948641"/>
          </a:xfrm>
          <a:prstGeom prst="rect">
            <a:avLst/>
          </a:prstGeom>
        </p:spPr>
        <p:txBody>
          <a:bodyPr vert="horz" lIns="91440" tIns="45720" rIns="91440" bIns="45720" rtlCol="0">
            <a:normAutofit/>
          </a:bodyPr>
          <a:lst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1800" b="1" i="0" dirty="0">
                <a:solidFill>
                  <a:srgbClr val="FF9999"/>
                </a:solidFill>
                <a:effectLst/>
                <a:latin typeface="Microsoft JhengHei" panose="020B0604030504040204" pitchFamily="34" charset="-120"/>
                <a:ea typeface="Microsoft JhengHei" panose="020B0604030504040204" pitchFamily="34" charset="-120"/>
              </a:rPr>
              <a:t>The benefits of 1</a:t>
            </a:r>
            <a:r>
              <a:rPr lang="en-US" sz="1800" b="1" dirty="0">
                <a:solidFill>
                  <a:srgbClr val="FF9999"/>
                </a:solidFill>
                <a:latin typeface="Microsoft JhengHei" panose="020B0604030504040204" pitchFamily="34" charset="-120"/>
                <a:ea typeface="Microsoft JhengHei" panose="020B0604030504040204" pitchFamily="34" charset="-120"/>
              </a:rPr>
              <a:t>.0</a:t>
            </a:r>
            <a:r>
              <a:rPr lang="en-US" sz="1800" b="1" i="0" dirty="0">
                <a:solidFill>
                  <a:srgbClr val="FF9999"/>
                </a:solidFill>
                <a:effectLst/>
                <a:latin typeface="Microsoft JhengHei" panose="020B0604030504040204" pitchFamily="34" charset="-120"/>
                <a:ea typeface="Microsoft JhengHei" panose="020B0604030504040204" pitchFamily="34" charset="-120"/>
              </a:rPr>
              <a:t>:</a:t>
            </a:r>
            <a:br>
              <a:rPr lang="en-US" sz="900" b="0" i="0" dirty="0">
                <a:solidFill>
                  <a:srgbClr val="000000"/>
                </a:solidFill>
                <a:effectLst/>
                <a:latin typeface="Open Sans" panose="020B0606030504020204" pitchFamily="34" charset="0"/>
              </a:rPr>
            </a:br>
            <a:endParaRPr lang="en-US" sz="900" b="0" i="0" dirty="0">
              <a:solidFill>
                <a:srgbClr val="313131"/>
              </a:solidFill>
              <a:effectLst/>
              <a:latin typeface="Open Sans" panose="020B0606030504020204" pitchFamily="34" charset="0"/>
            </a:endParaRPr>
          </a:p>
          <a:p>
            <a:pPr algn="l">
              <a:buFont typeface="Arial" panose="020B0604020202020204" pitchFamily="34" charset="0"/>
              <a:buChar char="•"/>
            </a:pPr>
            <a:r>
              <a:rPr lang="en-US" sz="1600" b="0" i="0" dirty="0">
                <a:solidFill>
                  <a:srgbClr val="000000"/>
                </a:solidFill>
                <a:effectLst/>
                <a:latin typeface="Microsoft JhengHei UI" panose="020B0604030504040204" pitchFamily="34" charset="-120"/>
                <a:ea typeface="Microsoft JhengHei UI" panose="020B0604030504040204" pitchFamily="34" charset="-120"/>
              </a:rPr>
              <a:t>Improves circulation</a:t>
            </a:r>
            <a:endParaRPr lang="en-US" sz="1600" b="0" i="0" dirty="0">
              <a:solidFill>
                <a:srgbClr val="313131"/>
              </a:solidFill>
              <a:effectLst/>
              <a:latin typeface="Microsoft JhengHei UI" panose="020B0604030504040204" pitchFamily="34" charset="-120"/>
              <a:ea typeface="Microsoft JhengHei UI" panose="020B0604030504040204" pitchFamily="34" charset="-120"/>
            </a:endParaRPr>
          </a:p>
          <a:p>
            <a:pPr algn="l">
              <a:buFont typeface="Arial" panose="020B0604020202020204" pitchFamily="34" charset="0"/>
              <a:buChar char="•"/>
            </a:pPr>
            <a:r>
              <a:rPr lang="en-US" sz="1600" b="0" i="0" dirty="0">
                <a:solidFill>
                  <a:srgbClr val="000000"/>
                </a:solidFill>
                <a:effectLst/>
                <a:latin typeface="Microsoft JhengHei UI" panose="020B0604030504040204" pitchFamily="34" charset="-120"/>
                <a:ea typeface="Microsoft JhengHei UI" panose="020B0604030504040204" pitchFamily="34" charset="-120"/>
              </a:rPr>
              <a:t>Helps with lymphatic drainage</a:t>
            </a:r>
            <a:endParaRPr lang="en-US" sz="1600" b="0" i="0" dirty="0">
              <a:solidFill>
                <a:srgbClr val="313131"/>
              </a:solidFill>
              <a:effectLst/>
              <a:latin typeface="Microsoft JhengHei UI" panose="020B0604030504040204" pitchFamily="34" charset="-120"/>
              <a:ea typeface="Microsoft JhengHei UI" panose="020B0604030504040204" pitchFamily="34" charset="-120"/>
            </a:endParaRPr>
          </a:p>
          <a:p>
            <a:pPr algn="l">
              <a:buFont typeface="Arial" panose="020B0604020202020204" pitchFamily="34" charset="0"/>
              <a:buChar char="•"/>
            </a:pPr>
            <a:r>
              <a:rPr lang="en-US" sz="1600" b="0" i="0" dirty="0">
                <a:solidFill>
                  <a:srgbClr val="000000"/>
                </a:solidFill>
                <a:effectLst/>
                <a:latin typeface="Microsoft JhengHei UI" panose="020B0604030504040204" pitchFamily="34" charset="-120"/>
                <a:ea typeface="Microsoft JhengHei UI" panose="020B0604030504040204" pitchFamily="34" charset="-120"/>
              </a:rPr>
              <a:t>Reduces puffiness</a:t>
            </a:r>
            <a:endParaRPr lang="en-US" sz="1600" b="0" i="0" dirty="0">
              <a:solidFill>
                <a:srgbClr val="313131"/>
              </a:solidFill>
              <a:effectLst/>
              <a:latin typeface="Microsoft JhengHei UI" panose="020B0604030504040204" pitchFamily="34" charset="-120"/>
              <a:ea typeface="Microsoft JhengHei UI" panose="020B0604030504040204" pitchFamily="34" charset="-120"/>
            </a:endParaRPr>
          </a:p>
          <a:p>
            <a:pPr algn="l">
              <a:buFont typeface="Arial" panose="020B0604020202020204" pitchFamily="34" charset="0"/>
              <a:buChar char="•"/>
            </a:pPr>
            <a:r>
              <a:rPr lang="en-US" sz="1600" b="0" i="0" dirty="0">
                <a:solidFill>
                  <a:srgbClr val="000000"/>
                </a:solidFill>
                <a:effectLst/>
                <a:latin typeface="Microsoft JhengHei UI" panose="020B0604030504040204" pitchFamily="34" charset="-120"/>
                <a:ea typeface="Microsoft JhengHei UI" panose="020B0604030504040204" pitchFamily="34" charset="-120"/>
              </a:rPr>
              <a:t>Tones and tightens the muscles of the face (think lifted jowls and eyebrows)</a:t>
            </a:r>
            <a:endParaRPr lang="en-US" sz="1600" b="0" i="0" dirty="0">
              <a:solidFill>
                <a:srgbClr val="313131"/>
              </a:solidFill>
              <a:effectLst/>
              <a:latin typeface="Microsoft JhengHei UI" panose="020B0604030504040204" pitchFamily="34" charset="-120"/>
              <a:ea typeface="Microsoft JhengHei UI" panose="020B0604030504040204" pitchFamily="34" charset="-120"/>
            </a:endParaRPr>
          </a:p>
          <a:p>
            <a:pPr algn="l">
              <a:buFont typeface="Arial" panose="020B0604020202020204" pitchFamily="34" charset="0"/>
              <a:buChar char="•"/>
            </a:pPr>
            <a:r>
              <a:rPr lang="en-US" sz="1600" b="0" i="0" dirty="0">
                <a:solidFill>
                  <a:srgbClr val="000000"/>
                </a:solidFill>
                <a:effectLst/>
                <a:latin typeface="Microsoft JhengHei UI" panose="020B0604030504040204" pitchFamily="34" charset="-120"/>
                <a:ea typeface="Microsoft JhengHei UI" panose="020B0604030504040204" pitchFamily="34" charset="-120"/>
              </a:rPr>
              <a:t>Shapes and contours the face by improving muscle tone (think contoured jawline)</a:t>
            </a:r>
            <a:endParaRPr lang="en-US" sz="1600" b="0" i="0" dirty="0">
              <a:solidFill>
                <a:srgbClr val="313131"/>
              </a:solidFill>
              <a:effectLst/>
              <a:latin typeface="Microsoft JhengHei UI" panose="020B0604030504040204" pitchFamily="34" charset="-120"/>
              <a:ea typeface="Microsoft JhengHei UI" panose="020B0604030504040204" pitchFamily="34" charset="-120"/>
            </a:endParaRPr>
          </a:p>
          <a:p>
            <a:pPr algn="l">
              <a:buFont typeface="Arial" panose="020B0604020202020204" pitchFamily="34" charset="0"/>
              <a:buChar char="•"/>
            </a:pPr>
            <a:r>
              <a:rPr lang="en-US" sz="1600" b="0" i="0" dirty="0">
                <a:solidFill>
                  <a:srgbClr val="000000"/>
                </a:solidFill>
                <a:effectLst/>
                <a:latin typeface="Microsoft JhengHei UI" panose="020B0604030504040204" pitchFamily="34" charset="-120"/>
                <a:ea typeface="Microsoft JhengHei UI" panose="020B0604030504040204" pitchFamily="34" charset="-120"/>
              </a:rPr>
              <a:t>Reduces the appearance of fine lines and wrinkles</a:t>
            </a:r>
            <a:endParaRPr lang="en-US" sz="1600" b="0" i="0" dirty="0">
              <a:solidFill>
                <a:srgbClr val="313131"/>
              </a:solidFill>
              <a:effectLst/>
              <a:latin typeface="Microsoft JhengHei UI" panose="020B0604030504040204" pitchFamily="34" charset="-120"/>
              <a:ea typeface="Microsoft JhengHei UI" panose="020B0604030504040204" pitchFamily="34" charset="-120"/>
            </a:endParaRPr>
          </a:p>
          <a:p>
            <a:pPr marL="0" indent="0">
              <a:buFont typeface="Arial" panose="020B0604020202020204" pitchFamily="34" charset="0"/>
              <a:buNone/>
            </a:pPr>
            <a:endParaRPr lang="en-US" sz="1600" dirty="0">
              <a:latin typeface="Microsoft JhengHei UI" panose="020B0604030504040204" pitchFamily="34" charset="-120"/>
              <a:ea typeface="Microsoft JhengHei UI" panose="020B0604030504040204" pitchFamily="34" charset="-120"/>
            </a:endParaRPr>
          </a:p>
          <a:p>
            <a:pPr marL="0" indent="0">
              <a:buFont typeface="Arial" panose="020B0604020202020204" pitchFamily="34" charset="0"/>
              <a:buNone/>
            </a:pPr>
            <a:endParaRPr lang="en-US" sz="1600" dirty="0">
              <a:latin typeface="Microsoft JhengHei UI" panose="020B0604030504040204" pitchFamily="34" charset="-120"/>
              <a:ea typeface="Microsoft JhengHei UI" panose="020B0604030504040204" pitchFamily="34" charset="-120"/>
            </a:endParaRPr>
          </a:p>
          <a:p>
            <a:pPr marL="0" indent="0">
              <a:buFont typeface="Arial" panose="020B0604020202020204" pitchFamily="34" charset="0"/>
              <a:buNone/>
            </a:pPr>
            <a:endParaRPr lang="en-US" dirty="0"/>
          </a:p>
        </p:txBody>
      </p:sp>
      <p:sp>
        <p:nvSpPr>
          <p:cNvPr id="8" name="TextBox 7">
            <a:extLst>
              <a:ext uri="{FF2B5EF4-FFF2-40B4-BE49-F238E27FC236}">
                <a16:creationId xmlns:a16="http://schemas.microsoft.com/office/drawing/2014/main" id="{6EF750B8-3187-45A4-816F-23867394E471}"/>
              </a:ext>
            </a:extLst>
          </p:cNvPr>
          <p:cNvSpPr txBox="1"/>
          <p:nvPr/>
        </p:nvSpPr>
        <p:spPr>
          <a:xfrm>
            <a:off x="447413" y="1867958"/>
            <a:ext cx="3331631" cy="3785652"/>
          </a:xfrm>
          <a:prstGeom prst="rect">
            <a:avLst/>
          </a:prstGeom>
          <a:noFill/>
        </p:spPr>
        <p:txBody>
          <a:bodyPr wrap="square" rtlCol="0">
            <a:spAutoFit/>
          </a:bodyPr>
          <a:lstStyle/>
          <a:p>
            <a:r>
              <a:rPr lang="en-US" b="1" i="0" dirty="0">
                <a:solidFill>
                  <a:srgbClr val="FF9999"/>
                </a:solidFill>
                <a:effectLst/>
                <a:latin typeface="Microsoft JhengHei" panose="020B0604030504040204" pitchFamily="34" charset="-120"/>
                <a:ea typeface="Microsoft JhengHei" panose="020B0604030504040204" pitchFamily="34" charset="-120"/>
              </a:rPr>
              <a:t>What does it do?</a:t>
            </a:r>
          </a:p>
          <a:p>
            <a:endParaRPr lang="en-US" sz="1600" b="0" i="0" dirty="0">
              <a:solidFill>
                <a:srgbClr val="000000"/>
              </a:solidFill>
              <a:effectLst/>
              <a:latin typeface="Microsoft JhengHei UI" panose="020B0604030504040204" pitchFamily="34" charset="-120"/>
              <a:ea typeface="Microsoft JhengHei UI" panose="020B0604030504040204" pitchFamily="34" charset="-120"/>
            </a:endParaRPr>
          </a:p>
          <a:p>
            <a:r>
              <a:rPr lang="en-US" sz="1600" b="1" i="0" dirty="0">
                <a:solidFill>
                  <a:srgbClr val="FF9999"/>
                </a:solidFill>
                <a:effectLst/>
                <a:latin typeface="Microsoft JhengHei UI" panose="020B0604030504040204" pitchFamily="34" charset="-120"/>
                <a:ea typeface="Microsoft JhengHei UI" panose="020B0604030504040204" pitchFamily="34" charset="-120"/>
              </a:rPr>
              <a:t>2-in-1</a:t>
            </a:r>
          </a:p>
          <a:p>
            <a:r>
              <a:rPr lang="en-US" sz="1600" b="0" i="0" dirty="0">
                <a:solidFill>
                  <a:srgbClr val="000000"/>
                </a:solidFill>
                <a:effectLst/>
                <a:latin typeface="Microsoft JhengHei UI" panose="020B0604030504040204" pitchFamily="34" charset="-120"/>
                <a:ea typeface="Microsoft JhengHei UI" panose="020B0604030504040204" pitchFamily="34" charset="-120"/>
              </a:rPr>
              <a:t>1. The four rollers massage away puffiness, release tension in the face, and increase blood circulation and oxygen - giving the skin a radiant glow naturally.</a:t>
            </a:r>
          </a:p>
          <a:p>
            <a:br>
              <a:rPr lang="en-US" sz="1600" dirty="0">
                <a:latin typeface="Microsoft JhengHei UI" panose="020B0604030504040204" pitchFamily="34" charset="-120"/>
                <a:ea typeface="Microsoft JhengHei UI" panose="020B0604030504040204" pitchFamily="34" charset="-120"/>
              </a:rPr>
            </a:br>
            <a:r>
              <a:rPr lang="en-US" sz="1600" b="0" i="0" dirty="0">
                <a:solidFill>
                  <a:srgbClr val="000000"/>
                </a:solidFill>
                <a:effectLst/>
                <a:latin typeface="Microsoft JhengHei UI" panose="020B0604030504040204" pitchFamily="34" charset="-120"/>
                <a:ea typeface="Microsoft JhengHei UI" panose="020B0604030504040204" pitchFamily="34" charset="-120"/>
              </a:rPr>
              <a:t>2. The micro-current feature helps to firm-up muscle tone and contour the face.</a:t>
            </a:r>
          </a:p>
          <a:p>
            <a:endParaRPr lang="en-US" sz="1400" dirty="0">
              <a:latin typeface="Microsoft JhengHei" panose="020B0604030504040204" pitchFamily="34" charset="-120"/>
              <a:ea typeface="Microsoft JhengHei" panose="020B0604030504040204" pitchFamily="34" charset="-120"/>
            </a:endParaRPr>
          </a:p>
          <a:p>
            <a:endParaRPr lang="en-US" sz="1600" dirty="0">
              <a:latin typeface="Microsoft JhengHei" panose="020B0604030504040204" pitchFamily="34" charset="-120"/>
              <a:ea typeface="Microsoft JhengHei" panose="020B0604030504040204" pitchFamily="34" charset="-120"/>
            </a:endParaRPr>
          </a:p>
        </p:txBody>
      </p:sp>
      <p:pic>
        <p:nvPicPr>
          <p:cNvPr id="15" name="Content Placeholder 14" descr="Text, whiteboard&#10;&#10;Description automatically generated">
            <a:extLst>
              <a:ext uri="{FF2B5EF4-FFF2-40B4-BE49-F238E27FC236}">
                <a16:creationId xmlns:a16="http://schemas.microsoft.com/office/drawing/2014/main" id="{716323C7-D9DB-430B-A02E-390F7BD858D0}"/>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3475304" y="2041259"/>
            <a:ext cx="4802720" cy="3602039"/>
          </a:xfrm>
        </p:spPr>
      </p:pic>
      <p:sp>
        <p:nvSpPr>
          <p:cNvPr id="11" name="Content Placeholder 2">
            <a:extLst>
              <a:ext uri="{FF2B5EF4-FFF2-40B4-BE49-F238E27FC236}">
                <a16:creationId xmlns:a16="http://schemas.microsoft.com/office/drawing/2014/main" id="{9082EF2C-2507-4612-AB15-53F7F33D98B1}"/>
              </a:ext>
            </a:extLst>
          </p:cNvPr>
          <p:cNvSpPr txBox="1">
            <a:spLocks/>
          </p:cNvSpPr>
          <p:nvPr/>
        </p:nvSpPr>
        <p:spPr>
          <a:xfrm>
            <a:off x="447413" y="350064"/>
            <a:ext cx="5257802" cy="584200"/>
          </a:xfrm>
          <a:prstGeom prst="rect">
            <a:avLst/>
          </a:prstGeom>
        </p:spPr>
        <p:txBody>
          <a:bodyPr vert="horz" lIns="91440" tIns="45720" rIns="91440" bIns="45720" rtlCol="0">
            <a:normAutofit fontScale="92500"/>
          </a:bodyPr>
          <a:lst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b="1" dirty="0">
                <a:solidFill>
                  <a:srgbClr val="FFCCCC"/>
                </a:solidFill>
                <a:latin typeface="Microsoft JhengHei" panose="020B0604030504040204" pitchFamily="34" charset="-120"/>
                <a:ea typeface="Microsoft JhengHei" panose="020B0604030504040204" pitchFamily="34" charset="-120"/>
              </a:rPr>
              <a:t>AGELESS BEAUTY WAND 1.0</a:t>
            </a:r>
          </a:p>
          <a:p>
            <a:pPr marL="0" indent="0">
              <a:buFont typeface="Arial" panose="020B0604020202020204" pitchFamily="34" charset="0"/>
              <a:buNone/>
            </a:pPr>
            <a:endParaRPr lang="en-US" sz="1900" b="1" dirty="0">
              <a:solidFill>
                <a:srgbClr val="FFCCCC"/>
              </a:solidFill>
              <a:latin typeface="Microsoft JhengHei" panose="020B0604030504040204" pitchFamily="34" charset="-120"/>
              <a:ea typeface="Microsoft JhengHei" panose="020B0604030504040204" pitchFamily="34" charset="-120"/>
            </a:endParaRPr>
          </a:p>
        </p:txBody>
      </p:sp>
      <p:sp>
        <p:nvSpPr>
          <p:cNvPr id="13" name="TextBox 12">
            <a:extLst>
              <a:ext uri="{FF2B5EF4-FFF2-40B4-BE49-F238E27FC236}">
                <a16:creationId xmlns:a16="http://schemas.microsoft.com/office/drawing/2014/main" id="{E7F0F16B-6E38-4675-ACDC-06F70339347B}"/>
              </a:ext>
            </a:extLst>
          </p:cNvPr>
          <p:cNvSpPr txBox="1"/>
          <p:nvPr/>
        </p:nvSpPr>
        <p:spPr>
          <a:xfrm>
            <a:off x="447413" y="711948"/>
            <a:ext cx="5164666" cy="369332"/>
          </a:xfrm>
          <a:prstGeom prst="rect">
            <a:avLst/>
          </a:prstGeom>
          <a:noFill/>
        </p:spPr>
        <p:txBody>
          <a:bodyPr wrap="square" rtlCol="0">
            <a:spAutoFit/>
          </a:bodyPr>
          <a:lstStyle/>
          <a:p>
            <a:r>
              <a:rPr lang="en-US" dirty="0">
                <a:solidFill>
                  <a:schemeClr val="tx1">
                    <a:lumMod val="50000"/>
                    <a:lumOff val="50000"/>
                  </a:schemeClr>
                </a:solidFill>
                <a:ea typeface="Microsoft JhengHei Light" panose="020B0304030504040204" pitchFamily="34" charset="-120"/>
              </a:rPr>
              <a:t>Sustainable Beauty</a:t>
            </a:r>
          </a:p>
        </p:txBody>
      </p:sp>
    </p:spTree>
    <p:extLst>
      <p:ext uri="{BB962C8B-B14F-4D97-AF65-F5344CB8AC3E}">
        <p14:creationId xmlns:p14="http://schemas.microsoft.com/office/powerpoint/2010/main" val="693316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E06D817B-CAAA-4165-AA25-FD36DF582519}"/>
              </a:ext>
            </a:extLst>
          </p:cNvPr>
          <p:cNvSpPr txBox="1">
            <a:spLocks/>
          </p:cNvSpPr>
          <p:nvPr/>
        </p:nvSpPr>
        <p:spPr>
          <a:xfrm>
            <a:off x="8175292" y="1627258"/>
            <a:ext cx="3725331" cy="4600574"/>
          </a:xfrm>
          <a:prstGeom prst="rect">
            <a:avLst/>
          </a:prstGeom>
        </p:spPr>
        <p:txBody>
          <a:bodyPr vert="horz" lIns="91440" tIns="45720" rIns="91440" bIns="45720" rtlCol="0">
            <a:normAutofit/>
          </a:bodyPr>
          <a:lst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1800" b="1" i="0" dirty="0">
                <a:solidFill>
                  <a:srgbClr val="FF9999"/>
                </a:solidFill>
                <a:effectLst/>
                <a:latin typeface="Microsoft JhengHei" panose="020B0604030504040204" pitchFamily="34" charset="-120"/>
                <a:ea typeface="Microsoft JhengHei" panose="020B0604030504040204" pitchFamily="34" charset="-120"/>
              </a:rPr>
              <a:t>The benefits of </a:t>
            </a:r>
            <a:r>
              <a:rPr lang="en-US" sz="1800" b="1" dirty="0">
                <a:solidFill>
                  <a:srgbClr val="FF9999"/>
                </a:solidFill>
                <a:latin typeface="Microsoft JhengHei" panose="020B0604030504040204" pitchFamily="34" charset="-120"/>
                <a:ea typeface="Microsoft JhengHei" panose="020B0604030504040204" pitchFamily="34" charset="-120"/>
              </a:rPr>
              <a:t>2.0</a:t>
            </a:r>
            <a:r>
              <a:rPr lang="en-US" sz="1800" b="1" i="0" dirty="0">
                <a:solidFill>
                  <a:srgbClr val="FF9999"/>
                </a:solidFill>
                <a:effectLst/>
                <a:latin typeface="Microsoft JhengHei" panose="020B0604030504040204" pitchFamily="34" charset="-120"/>
                <a:ea typeface="Microsoft JhengHei" panose="020B0604030504040204" pitchFamily="34" charset="-120"/>
              </a:rPr>
              <a:t>:</a:t>
            </a:r>
            <a:br>
              <a:rPr lang="en-US" sz="900" b="0" i="0" dirty="0">
                <a:solidFill>
                  <a:srgbClr val="000000"/>
                </a:solidFill>
                <a:effectLst/>
                <a:latin typeface="Open Sans" panose="020B0606030504020204" pitchFamily="34" charset="0"/>
              </a:rPr>
            </a:br>
            <a:endParaRPr lang="en-US" sz="900" b="0" i="0" dirty="0">
              <a:solidFill>
                <a:srgbClr val="313131"/>
              </a:solidFill>
              <a:effectLst/>
              <a:latin typeface="Open Sans" panose="020B0606030504020204" pitchFamily="34" charset="0"/>
            </a:endParaRPr>
          </a:p>
          <a:p>
            <a:pPr algn="l">
              <a:buFont typeface="Arial" panose="020B0604020202020204" pitchFamily="34" charset="0"/>
              <a:buChar char="•"/>
            </a:pPr>
            <a:r>
              <a:rPr lang="en-US" sz="1400" dirty="0">
                <a:solidFill>
                  <a:srgbClr val="313131"/>
                </a:solidFill>
                <a:latin typeface="Microsoft JhengHei UI" panose="020B0604030504040204" pitchFamily="34" charset="-120"/>
                <a:ea typeface="Microsoft JhengHei UI" panose="020B0604030504040204" pitchFamily="34" charset="-120"/>
              </a:rPr>
              <a:t>Triggers</a:t>
            </a:r>
            <a:r>
              <a:rPr lang="en-US" sz="1400" b="0" i="0" dirty="0">
                <a:solidFill>
                  <a:srgbClr val="313131"/>
                </a:solidFill>
                <a:effectLst/>
                <a:latin typeface="Microsoft JhengHei UI" panose="020B0604030504040204" pitchFamily="34" charset="-120"/>
                <a:ea typeface="Microsoft JhengHei UI" panose="020B0604030504040204" pitchFamily="34" charset="-120"/>
              </a:rPr>
              <a:t> collagen production</a:t>
            </a:r>
          </a:p>
          <a:p>
            <a:pPr algn="l">
              <a:buFont typeface="Arial" panose="020B0604020202020204" pitchFamily="34" charset="0"/>
              <a:buChar char="•"/>
            </a:pPr>
            <a:r>
              <a:rPr lang="en-US" sz="1400" b="0" i="0" dirty="0">
                <a:solidFill>
                  <a:srgbClr val="313131"/>
                </a:solidFill>
                <a:effectLst/>
                <a:latin typeface="Microsoft JhengHei UI" panose="020B0604030504040204" pitchFamily="34" charset="-120"/>
                <a:ea typeface="Microsoft JhengHei UI" panose="020B0604030504040204" pitchFamily="34" charset="-120"/>
              </a:rPr>
              <a:t>Reduces the appearance of fine lines, wrinkles, acne, scarring, and stretch marks</a:t>
            </a:r>
          </a:p>
          <a:p>
            <a:pPr algn="l">
              <a:buFont typeface="Arial" panose="020B0604020202020204" pitchFamily="34" charset="0"/>
              <a:buChar char="•"/>
            </a:pPr>
            <a:r>
              <a:rPr lang="en-US" sz="1400" b="0" i="0" dirty="0">
                <a:solidFill>
                  <a:srgbClr val="313131"/>
                </a:solidFill>
                <a:effectLst/>
                <a:latin typeface="Microsoft JhengHei UI" panose="020B0604030504040204" pitchFamily="34" charset="-120"/>
                <a:ea typeface="Microsoft JhengHei UI" panose="020B0604030504040204" pitchFamily="34" charset="-120"/>
              </a:rPr>
              <a:t>Improves circulation</a:t>
            </a:r>
          </a:p>
          <a:p>
            <a:pPr algn="l">
              <a:buFont typeface="Arial" panose="020B0604020202020204" pitchFamily="34" charset="0"/>
              <a:buChar char="•"/>
            </a:pPr>
            <a:r>
              <a:rPr lang="en-US" sz="1400" b="0" i="0" dirty="0">
                <a:solidFill>
                  <a:srgbClr val="313131"/>
                </a:solidFill>
                <a:effectLst/>
                <a:latin typeface="Microsoft JhengHei UI" panose="020B0604030504040204" pitchFamily="34" charset="-120"/>
                <a:ea typeface="Microsoft JhengHei UI" panose="020B0604030504040204" pitchFamily="34" charset="-120"/>
              </a:rPr>
              <a:t>Helps with lymphatic drainage</a:t>
            </a:r>
          </a:p>
          <a:p>
            <a:pPr algn="l">
              <a:buFont typeface="Arial" panose="020B0604020202020204" pitchFamily="34" charset="0"/>
              <a:buChar char="•"/>
            </a:pPr>
            <a:r>
              <a:rPr lang="en-US" sz="1400" b="0" i="0" dirty="0">
                <a:solidFill>
                  <a:srgbClr val="313131"/>
                </a:solidFill>
                <a:effectLst/>
                <a:latin typeface="Microsoft JhengHei UI" panose="020B0604030504040204" pitchFamily="34" charset="-120"/>
                <a:ea typeface="Microsoft JhengHei UI" panose="020B0604030504040204" pitchFamily="34" charset="-120"/>
              </a:rPr>
              <a:t>Reduces puffiness</a:t>
            </a:r>
          </a:p>
          <a:p>
            <a:pPr algn="l">
              <a:buFont typeface="Arial" panose="020B0604020202020204" pitchFamily="34" charset="0"/>
              <a:buChar char="•"/>
            </a:pPr>
            <a:r>
              <a:rPr lang="en-US" sz="1400" b="0" i="0" dirty="0">
                <a:solidFill>
                  <a:srgbClr val="313131"/>
                </a:solidFill>
                <a:effectLst/>
                <a:latin typeface="Microsoft JhengHei UI" panose="020B0604030504040204" pitchFamily="34" charset="-120"/>
                <a:ea typeface="Microsoft JhengHei UI" panose="020B0604030504040204" pitchFamily="34" charset="-120"/>
              </a:rPr>
              <a:t>Tones and tightens the muscles of the face (think lifted jowls and eyebrows)</a:t>
            </a:r>
          </a:p>
          <a:p>
            <a:pPr algn="l">
              <a:buFont typeface="Arial" panose="020B0604020202020204" pitchFamily="34" charset="0"/>
              <a:buChar char="•"/>
            </a:pPr>
            <a:r>
              <a:rPr lang="en-US" sz="1400" b="0" i="0" dirty="0">
                <a:solidFill>
                  <a:srgbClr val="313131"/>
                </a:solidFill>
                <a:effectLst/>
                <a:latin typeface="Microsoft JhengHei UI" panose="020B0604030504040204" pitchFamily="34" charset="-120"/>
                <a:ea typeface="Microsoft JhengHei UI" panose="020B0604030504040204" pitchFamily="34" charset="-120"/>
              </a:rPr>
              <a:t>Shapes and contours the face by improving muscle tone (think contoured jawline)</a:t>
            </a:r>
          </a:p>
          <a:p>
            <a:pPr algn="l">
              <a:buFont typeface="Arial" panose="020B0604020202020204" pitchFamily="34" charset="0"/>
              <a:buChar char="•"/>
            </a:pPr>
            <a:r>
              <a:rPr lang="en-US" sz="1400" b="0" i="0" dirty="0">
                <a:solidFill>
                  <a:srgbClr val="313131"/>
                </a:solidFill>
                <a:effectLst/>
                <a:latin typeface="Microsoft JhengHei UI" panose="020B0604030504040204" pitchFamily="34" charset="-120"/>
                <a:ea typeface="Microsoft JhengHei UI" panose="020B0604030504040204" pitchFamily="34" charset="-120"/>
              </a:rPr>
              <a:t>Keeps skin looking youthful</a:t>
            </a:r>
          </a:p>
          <a:p>
            <a:pPr marL="0" indent="0">
              <a:buFont typeface="Arial" panose="020B0604020202020204" pitchFamily="34" charset="0"/>
              <a:buNone/>
            </a:pPr>
            <a:endParaRPr lang="en-US" sz="1600" dirty="0">
              <a:latin typeface="Microsoft JhengHei UI" panose="020B0604030504040204" pitchFamily="34" charset="-120"/>
              <a:ea typeface="Microsoft JhengHei UI" panose="020B0604030504040204" pitchFamily="34" charset="-120"/>
            </a:endParaRPr>
          </a:p>
          <a:p>
            <a:pPr marL="0" indent="0">
              <a:buFont typeface="Arial" panose="020B0604020202020204" pitchFamily="34" charset="0"/>
              <a:buNone/>
            </a:pPr>
            <a:endParaRPr lang="en-US" sz="1600" dirty="0">
              <a:latin typeface="Microsoft JhengHei UI" panose="020B0604030504040204" pitchFamily="34" charset="-120"/>
              <a:ea typeface="Microsoft JhengHei UI" panose="020B0604030504040204" pitchFamily="34" charset="-120"/>
            </a:endParaRPr>
          </a:p>
          <a:p>
            <a:pPr marL="0" indent="0">
              <a:buFont typeface="Arial" panose="020B0604020202020204" pitchFamily="34" charset="0"/>
              <a:buNone/>
            </a:pPr>
            <a:endParaRPr lang="en-US" dirty="0"/>
          </a:p>
        </p:txBody>
      </p:sp>
      <p:sp>
        <p:nvSpPr>
          <p:cNvPr id="8" name="TextBox 7">
            <a:extLst>
              <a:ext uri="{FF2B5EF4-FFF2-40B4-BE49-F238E27FC236}">
                <a16:creationId xmlns:a16="http://schemas.microsoft.com/office/drawing/2014/main" id="{6EF750B8-3187-45A4-816F-23867394E471}"/>
              </a:ext>
            </a:extLst>
          </p:cNvPr>
          <p:cNvSpPr txBox="1"/>
          <p:nvPr/>
        </p:nvSpPr>
        <p:spPr>
          <a:xfrm>
            <a:off x="447413" y="1552733"/>
            <a:ext cx="4088637" cy="4770537"/>
          </a:xfrm>
          <a:prstGeom prst="rect">
            <a:avLst/>
          </a:prstGeom>
          <a:noFill/>
        </p:spPr>
        <p:txBody>
          <a:bodyPr wrap="square" rtlCol="0">
            <a:spAutoFit/>
          </a:bodyPr>
          <a:lstStyle/>
          <a:p>
            <a:r>
              <a:rPr lang="en-US" b="1" i="0" dirty="0">
                <a:solidFill>
                  <a:srgbClr val="FF9999"/>
                </a:solidFill>
                <a:effectLst/>
                <a:latin typeface="Microsoft JhengHei" panose="020B0604030504040204" pitchFamily="34" charset="-120"/>
                <a:ea typeface="Microsoft JhengHei" panose="020B0604030504040204" pitchFamily="34" charset="-120"/>
              </a:rPr>
              <a:t>What does it do?</a:t>
            </a:r>
          </a:p>
          <a:p>
            <a:endParaRPr lang="en-US" sz="1600" b="0" i="0" dirty="0">
              <a:solidFill>
                <a:srgbClr val="313131"/>
              </a:solidFill>
              <a:effectLst/>
              <a:latin typeface="Microsoft JhengHei UI" panose="020B0604030504040204" pitchFamily="34" charset="-120"/>
              <a:ea typeface="Microsoft JhengHei UI" panose="020B0604030504040204" pitchFamily="34" charset="-120"/>
            </a:endParaRPr>
          </a:p>
          <a:p>
            <a:pPr algn="l"/>
            <a:r>
              <a:rPr lang="en-US" sz="1600" b="1" i="0" dirty="0">
                <a:solidFill>
                  <a:srgbClr val="FF9999"/>
                </a:solidFill>
                <a:effectLst/>
                <a:latin typeface="Microsoft JhengHei UI" panose="020B0604030504040204" pitchFamily="34" charset="-120"/>
                <a:ea typeface="Microsoft JhengHei UI" panose="020B0604030504040204" pitchFamily="34" charset="-120"/>
              </a:rPr>
              <a:t>3-in-1</a:t>
            </a:r>
          </a:p>
          <a:p>
            <a:pPr algn="l">
              <a:buFont typeface="+mj-lt"/>
              <a:buAutoNum type="arabicPeriod"/>
            </a:pPr>
            <a:r>
              <a:rPr lang="en-US" sz="1400" b="0" i="0" dirty="0">
                <a:solidFill>
                  <a:srgbClr val="313131"/>
                </a:solidFill>
                <a:effectLst/>
                <a:latin typeface="Microsoft JhengHei UI" panose="020B0604030504040204" pitchFamily="34" charset="-120"/>
                <a:ea typeface="Microsoft JhengHei UI" panose="020B0604030504040204" pitchFamily="34" charset="-120"/>
              </a:rPr>
              <a:t>The friction from the rollers gives the skin a superficial exfoliation, increases blood flow, and oxygen circulation, giving the skin a radiant glow naturally.</a:t>
            </a:r>
          </a:p>
          <a:p>
            <a:pPr algn="l">
              <a:buFont typeface="+mj-lt"/>
              <a:buAutoNum type="arabicPeriod"/>
            </a:pPr>
            <a:r>
              <a:rPr lang="en-US" sz="1400" b="0" i="0" dirty="0">
                <a:solidFill>
                  <a:srgbClr val="313131"/>
                </a:solidFill>
                <a:effectLst/>
                <a:latin typeface="Microsoft JhengHei UI" panose="020B0604030504040204" pitchFamily="34" charset="-120"/>
                <a:ea typeface="Microsoft JhengHei UI" panose="020B0604030504040204" pitchFamily="34" charset="-120"/>
              </a:rPr>
              <a:t>The spikes trigger the production of collagen and maintain younger-looking skin.</a:t>
            </a:r>
          </a:p>
          <a:p>
            <a:pPr algn="l">
              <a:buFont typeface="+mj-lt"/>
              <a:buAutoNum type="arabicPeriod"/>
            </a:pPr>
            <a:r>
              <a:rPr lang="en-US" sz="1400" b="0" i="0" dirty="0">
                <a:solidFill>
                  <a:srgbClr val="313131"/>
                </a:solidFill>
                <a:effectLst/>
                <a:latin typeface="Microsoft JhengHei UI" panose="020B0604030504040204" pitchFamily="34" charset="-120"/>
                <a:ea typeface="Microsoft JhengHei UI" panose="020B0604030504040204" pitchFamily="34" charset="-120"/>
              </a:rPr>
              <a:t>The micro-current feature helps to firm-up muscle tone and contour the face.</a:t>
            </a:r>
          </a:p>
          <a:p>
            <a:pPr algn="l">
              <a:buFont typeface="+mj-lt"/>
              <a:buAutoNum type="arabicPeriod"/>
            </a:pPr>
            <a:endParaRPr lang="en-US" sz="1400" b="0" i="0" dirty="0">
              <a:solidFill>
                <a:srgbClr val="313131"/>
              </a:solidFill>
              <a:effectLst/>
              <a:latin typeface="Microsoft JhengHei UI" panose="020B0604030504040204" pitchFamily="34" charset="-120"/>
              <a:ea typeface="Microsoft JhengHei UI" panose="020B0604030504040204" pitchFamily="34" charset="-120"/>
            </a:endParaRPr>
          </a:p>
          <a:p>
            <a:pPr algn="l"/>
            <a:r>
              <a:rPr lang="en-US" sz="1400" b="1" i="0" dirty="0">
                <a:solidFill>
                  <a:srgbClr val="FBAAAA"/>
                </a:solidFill>
                <a:effectLst/>
                <a:latin typeface="Microsoft JhengHei UI" panose="020B0604030504040204" pitchFamily="34" charset="-120"/>
                <a:ea typeface="Microsoft JhengHei UI" panose="020B0604030504040204" pitchFamily="34" charset="-120"/>
              </a:rPr>
              <a:t>What does the spikes do?</a:t>
            </a:r>
            <a:endParaRPr lang="en-US" sz="1400" b="0" i="0" dirty="0">
              <a:solidFill>
                <a:srgbClr val="313131"/>
              </a:solidFill>
              <a:effectLst/>
              <a:latin typeface="Microsoft JhengHei UI" panose="020B0604030504040204" pitchFamily="34" charset="-120"/>
              <a:ea typeface="Microsoft JhengHei UI" panose="020B0604030504040204" pitchFamily="34" charset="-120"/>
            </a:endParaRPr>
          </a:p>
          <a:p>
            <a:pPr algn="l"/>
            <a:r>
              <a:rPr lang="en-US" sz="1400" b="0" i="0" dirty="0">
                <a:solidFill>
                  <a:srgbClr val="313131"/>
                </a:solidFill>
                <a:effectLst/>
                <a:latin typeface="Microsoft JhengHei UI" panose="020B0604030504040204" pitchFamily="34" charset="-120"/>
                <a:ea typeface="Microsoft JhengHei UI" panose="020B0604030504040204" pitchFamily="34" charset="-120"/>
              </a:rPr>
              <a:t>The spikes on the rollers work similar to a derma roller/micro-needling, but without needles or puncturing the skin. The spikes, when gently rolled over the skin, stimulates fibroblasts and increases collagen production, which helps to heal and rejuvenate the skin. </a:t>
            </a:r>
          </a:p>
          <a:p>
            <a:pPr algn="l"/>
            <a:r>
              <a:rPr lang="en-US" sz="1400" b="0" i="0" dirty="0">
                <a:solidFill>
                  <a:srgbClr val="313131"/>
                </a:solidFill>
                <a:effectLst/>
                <a:latin typeface="Microsoft JhengHei UI" panose="020B0604030504040204" pitchFamily="34" charset="-120"/>
                <a:ea typeface="Microsoft JhengHei UI" panose="020B0604030504040204" pitchFamily="34" charset="-120"/>
              </a:rPr>
              <a:t>Don’t worry – the spikes do not hurt!</a:t>
            </a:r>
          </a:p>
          <a:p>
            <a:endParaRPr lang="en-US" sz="1600" dirty="0">
              <a:latin typeface="Microsoft JhengHei" panose="020B0604030504040204" pitchFamily="34" charset="-120"/>
              <a:ea typeface="Microsoft JhengHei" panose="020B0604030504040204" pitchFamily="34" charset="-120"/>
            </a:endParaRPr>
          </a:p>
        </p:txBody>
      </p:sp>
      <p:pic>
        <p:nvPicPr>
          <p:cNvPr id="5" name="Picture 4" descr="Text&#10;&#10;Description automatically generated">
            <a:extLst>
              <a:ext uri="{FF2B5EF4-FFF2-40B4-BE49-F238E27FC236}">
                <a16:creationId xmlns:a16="http://schemas.microsoft.com/office/drawing/2014/main" id="{EBDFDDC9-0264-45EA-A7F1-AC4D6A4BD1A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4143" b="6940"/>
          <a:stretch/>
        </p:blipFill>
        <p:spPr>
          <a:xfrm>
            <a:off x="4536050" y="1324163"/>
            <a:ext cx="3478568" cy="4999107"/>
          </a:xfrm>
          <a:prstGeom prst="rect">
            <a:avLst/>
          </a:prstGeom>
        </p:spPr>
      </p:pic>
      <p:sp>
        <p:nvSpPr>
          <p:cNvPr id="9" name="Content Placeholder 2">
            <a:extLst>
              <a:ext uri="{FF2B5EF4-FFF2-40B4-BE49-F238E27FC236}">
                <a16:creationId xmlns:a16="http://schemas.microsoft.com/office/drawing/2014/main" id="{45F9E48C-3CB0-4F84-AAE3-066DB81DA1FA}"/>
              </a:ext>
            </a:extLst>
          </p:cNvPr>
          <p:cNvSpPr txBox="1">
            <a:spLocks/>
          </p:cNvSpPr>
          <p:nvPr/>
        </p:nvSpPr>
        <p:spPr>
          <a:xfrm>
            <a:off x="447413" y="350064"/>
            <a:ext cx="5257802" cy="584200"/>
          </a:xfrm>
          <a:prstGeom prst="rect">
            <a:avLst/>
          </a:prstGeom>
        </p:spPr>
        <p:txBody>
          <a:bodyPr vert="horz" lIns="91440" tIns="45720" rIns="91440" bIns="45720" rtlCol="0">
            <a:normAutofit fontScale="92500"/>
          </a:bodyPr>
          <a:lst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b="1" dirty="0">
                <a:solidFill>
                  <a:srgbClr val="FFCCCC"/>
                </a:solidFill>
                <a:latin typeface="Microsoft JhengHei" panose="020B0604030504040204" pitchFamily="34" charset="-120"/>
                <a:ea typeface="Microsoft JhengHei" panose="020B0604030504040204" pitchFamily="34" charset="-120"/>
              </a:rPr>
              <a:t>AGELESS BEAUTY WAND 2.0</a:t>
            </a:r>
          </a:p>
          <a:p>
            <a:pPr marL="0" indent="0">
              <a:buFont typeface="Arial" panose="020B0604020202020204" pitchFamily="34" charset="0"/>
              <a:buNone/>
            </a:pPr>
            <a:endParaRPr lang="en-US" sz="1900" b="1" dirty="0">
              <a:solidFill>
                <a:srgbClr val="FFCCCC"/>
              </a:solidFill>
              <a:latin typeface="Microsoft JhengHei" panose="020B0604030504040204" pitchFamily="34" charset="-120"/>
              <a:ea typeface="Microsoft JhengHei" panose="020B0604030504040204" pitchFamily="34" charset="-120"/>
            </a:endParaRPr>
          </a:p>
        </p:txBody>
      </p:sp>
      <p:sp>
        <p:nvSpPr>
          <p:cNvPr id="10" name="TextBox 9">
            <a:extLst>
              <a:ext uri="{FF2B5EF4-FFF2-40B4-BE49-F238E27FC236}">
                <a16:creationId xmlns:a16="http://schemas.microsoft.com/office/drawing/2014/main" id="{A9843150-C1AF-4DBE-AE17-672E8C5DDC74}"/>
              </a:ext>
            </a:extLst>
          </p:cNvPr>
          <p:cNvSpPr txBox="1"/>
          <p:nvPr/>
        </p:nvSpPr>
        <p:spPr>
          <a:xfrm>
            <a:off x="447413" y="711948"/>
            <a:ext cx="5164666" cy="369332"/>
          </a:xfrm>
          <a:prstGeom prst="rect">
            <a:avLst/>
          </a:prstGeom>
          <a:noFill/>
        </p:spPr>
        <p:txBody>
          <a:bodyPr wrap="square" rtlCol="0">
            <a:spAutoFit/>
          </a:bodyPr>
          <a:lstStyle/>
          <a:p>
            <a:r>
              <a:rPr lang="en-US" dirty="0">
                <a:solidFill>
                  <a:schemeClr val="tx1">
                    <a:lumMod val="50000"/>
                    <a:lumOff val="50000"/>
                  </a:schemeClr>
                </a:solidFill>
                <a:ea typeface="Microsoft JhengHei Light" panose="020B0304030504040204" pitchFamily="34" charset="-120"/>
              </a:rPr>
              <a:t>Sustainable Beauty</a:t>
            </a:r>
          </a:p>
        </p:txBody>
      </p:sp>
    </p:spTree>
    <p:extLst>
      <p:ext uri="{BB962C8B-B14F-4D97-AF65-F5344CB8AC3E}">
        <p14:creationId xmlns:p14="http://schemas.microsoft.com/office/powerpoint/2010/main" val="1661847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9CE34D8-C4CE-4BCA-839E-88153349A8C8}"/>
              </a:ext>
            </a:extLst>
          </p:cNvPr>
          <p:cNvSpPr txBox="1">
            <a:spLocks/>
          </p:cNvSpPr>
          <p:nvPr/>
        </p:nvSpPr>
        <p:spPr>
          <a:xfrm>
            <a:off x="483132" y="406678"/>
            <a:ext cx="5053275" cy="584200"/>
          </a:xfrm>
          <a:prstGeom prst="rect">
            <a:avLst/>
          </a:prstGeom>
        </p:spPr>
        <p:txBody>
          <a:bodyPr vert="horz" lIns="91440" tIns="45720" rIns="91440" bIns="45720" rtlCol="0">
            <a:normAutofit fontScale="77500" lnSpcReduction="20000"/>
          </a:bodyPr>
          <a:lst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b="1" dirty="0">
                <a:solidFill>
                  <a:srgbClr val="FFCCCC"/>
                </a:solidFill>
                <a:latin typeface="Microsoft JhengHei" panose="020B0604030504040204" pitchFamily="34" charset="-120"/>
                <a:ea typeface="Microsoft JhengHei" panose="020B0604030504040204" pitchFamily="34" charset="-120"/>
              </a:rPr>
              <a:t>AGELESS BEAUTY WAND FAQS</a:t>
            </a:r>
          </a:p>
          <a:p>
            <a:pPr marL="0" indent="0">
              <a:buFont typeface="Arial" panose="020B0604020202020204" pitchFamily="34" charset="0"/>
              <a:buNone/>
            </a:pPr>
            <a:endParaRPr lang="en-US" sz="1900" b="1" dirty="0">
              <a:solidFill>
                <a:srgbClr val="FFCCCC"/>
              </a:solidFill>
              <a:latin typeface="Microsoft JhengHei" panose="020B0604030504040204" pitchFamily="34" charset="-120"/>
              <a:ea typeface="Microsoft JhengHei" panose="020B0604030504040204" pitchFamily="34" charset="-120"/>
            </a:endParaRPr>
          </a:p>
        </p:txBody>
      </p:sp>
      <p:sp>
        <p:nvSpPr>
          <p:cNvPr id="8" name="TextBox 7">
            <a:extLst>
              <a:ext uri="{FF2B5EF4-FFF2-40B4-BE49-F238E27FC236}">
                <a16:creationId xmlns:a16="http://schemas.microsoft.com/office/drawing/2014/main" id="{6EF750B8-3187-45A4-816F-23867394E471}"/>
              </a:ext>
            </a:extLst>
          </p:cNvPr>
          <p:cNvSpPr txBox="1"/>
          <p:nvPr/>
        </p:nvSpPr>
        <p:spPr>
          <a:xfrm>
            <a:off x="425982" y="990878"/>
            <a:ext cx="5774793" cy="4124206"/>
          </a:xfrm>
          <a:prstGeom prst="rect">
            <a:avLst/>
          </a:prstGeom>
          <a:noFill/>
        </p:spPr>
        <p:txBody>
          <a:bodyPr wrap="square" rtlCol="0">
            <a:spAutoFit/>
          </a:bodyPr>
          <a:lstStyle/>
          <a:p>
            <a:pPr algn="l"/>
            <a:endParaRPr lang="en-US" sz="1200" b="1" i="0" dirty="0">
              <a:solidFill>
                <a:srgbClr val="313131"/>
              </a:solidFill>
              <a:effectLst/>
              <a:latin typeface="Microsoft JhengHei UI" panose="020B0604030504040204" pitchFamily="34" charset="-120"/>
              <a:ea typeface="Microsoft JhengHei UI" panose="020B0604030504040204" pitchFamily="34" charset="-120"/>
            </a:endParaRPr>
          </a:p>
          <a:p>
            <a:pPr algn="l"/>
            <a:r>
              <a:rPr lang="en-US" sz="1300" b="1" i="0" dirty="0">
                <a:effectLst/>
                <a:latin typeface="Microsoft JhengHei UI" panose="020B0604030504040204" pitchFamily="34" charset="-120"/>
                <a:ea typeface="Microsoft JhengHei UI" panose="020B0604030504040204" pitchFamily="34" charset="-120"/>
              </a:rPr>
              <a:t>How do I turn the Beauty Wand on?</a:t>
            </a:r>
            <a:endParaRPr lang="en-US" sz="1300" b="0" i="0" dirty="0">
              <a:effectLst/>
              <a:latin typeface="Microsoft JhengHei UI" panose="020B0604030504040204" pitchFamily="34" charset="-120"/>
              <a:ea typeface="Microsoft JhengHei UI" panose="020B0604030504040204" pitchFamily="34" charset="-120"/>
            </a:endParaRPr>
          </a:p>
          <a:p>
            <a:pPr algn="l"/>
            <a:r>
              <a:rPr lang="en-US" sz="1300" b="0" i="0" dirty="0">
                <a:solidFill>
                  <a:srgbClr val="313131"/>
                </a:solidFill>
                <a:effectLst/>
                <a:latin typeface="Microsoft JhengHei UI" panose="020B0604030504040204" pitchFamily="34" charset="-120"/>
                <a:ea typeface="Microsoft JhengHei UI" panose="020B0604030504040204" pitchFamily="34" charset="-120"/>
              </a:rPr>
              <a:t>There is no ON/OFF button on the Beauty Wand, and there is no light or indication that the wand is on. All you have to do is to expose the solar panel to indoor light or sunlight, and the wand is ready to use. You can use the wand in the dark but the micro-current feature will not work as great without light in the room.</a:t>
            </a:r>
          </a:p>
          <a:p>
            <a:pPr algn="l"/>
            <a:endParaRPr lang="en-US" sz="1300" b="0" i="0" dirty="0">
              <a:solidFill>
                <a:srgbClr val="313131"/>
              </a:solidFill>
              <a:effectLst/>
              <a:latin typeface="Microsoft JhengHei UI" panose="020B0604030504040204" pitchFamily="34" charset="-120"/>
              <a:ea typeface="Microsoft JhengHei UI" panose="020B0604030504040204" pitchFamily="34" charset="-120"/>
            </a:endParaRPr>
          </a:p>
          <a:p>
            <a:pPr algn="l"/>
            <a:r>
              <a:rPr lang="en-US" sz="1300" b="1" i="0" dirty="0">
                <a:effectLst/>
                <a:latin typeface="Microsoft JhengHei UI" panose="020B0604030504040204" pitchFamily="34" charset="-120"/>
                <a:ea typeface="Microsoft JhengHei UI" panose="020B0604030504040204" pitchFamily="34" charset="-120"/>
              </a:rPr>
              <a:t>How do I charge the Beauty Wand?</a:t>
            </a:r>
            <a:endParaRPr lang="en-US" sz="1300" b="0" i="0" dirty="0">
              <a:effectLst/>
              <a:latin typeface="Microsoft JhengHei UI" panose="020B0604030504040204" pitchFamily="34" charset="-120"/>
              <a:ea typeface="Microsoft JhengHei UI" panose="020B0604030504040204" pitchFamily="34" charset="-120"/>
            </a:endParaRPr>
          </a:p>
          <a:p>
            <a:pPr algn="l"/>
            <a:r>
              <a:rPr lang="en-US" sz="1300" b="0" i="0" dirty="0">
                <a:solidFill>
                  <a:srgbClr val="313131"/>
                </a:solidFill>
                <a:effectLst/>
                <a:latin typeface="Microsoft JhengHei UI" panose="020B0604030504040204" pitchFamily="34" charset="-120"/>
                <a:ea typeface="Microsoft JhengHei UI" panose="020B0604030504040204" pitchFamily="34" charset="-120"/>
              </a:rPr>
              <a:t>The Beauty Wand is solar-powered. The solar panel on the handle that absorbs light and generates electricity. This panel acts as a built-in battery that gets recharged by either indoor OR outdoor light. </a:t>
            </a:r>
          </a:p>
          <a:p>
            <a:pPr algn="l"/>
            <a:endParaRPr lang="en-US" sz="1300" b="0" i="0" dirty="0">
              <a:solidFill>
                <a:srgbClr val="313131"/>
              </a:solidFill>
              <a:effectLst/>
              <a:latin typeface="Microsoft JhengHei UI" panose="020B0604030504040204" pitchFamily="34" charset="-120"/>
              <a:ea typeface="Microsoft JhengHei UI" panose="020B0604030504040204" pitchFamily="34" charset="-120"/>
            </a:endParaRPr>
          </a:p>
          <a:p>
            <a:pPr algn="l"/>
            <a:r>
              <a:rPr lang="en-US" sz="1300" b="0" i="0" dirty="0">
                <a:solidFill>
                  <a:srgbClr val="313131"/>
                </a:solidFill>
                <a:effectLst/>
                <a:latin typeface="Microsoft JhengHei UI" panose="020B0604030504040204" pitchFamily="34" charset="-120"/>
                <a:ea typeface="Microsoft JhengHei UI" panose="020B0604030504040204" pitchFamily="34" charset="-120"/>
              </a:rPr>
              <a:t>You can expose the solar panel under the light for 5 minutes before using and it will be fully charged for a couple of hours.</a:t>
            </a:r>
          </a:p>
          <a:p>
            <a:pPr algn="l"/>
            <a:endParaRPr lang="en-US" sz="1300" dirty="0">
              <a:solidFill>
                <a:srgbClr val="313131"/>
              </a:solidFill>
              <a:latin typeface="Microsoft JhengHei UI" panose="020B0604030504040204" pitchFamily="34" charset="-120"/>
              <a:ea typeface="Microsoft JhengHei UI" panose="020B0604030504040204" pitchFamily="34" charset="-120"/>
            </a:endParaRPr>
          </a:p>
          <a:p>
            <a:pPr algn="l"/>
            <a:endParaRPr lang="en-US" sz="1300" b="0" i="0" dirty="0">
              <a:solidFill>
                <a:srgbClr val="313131"/>
              </a:solidFill>
              <a:effectLst/>
              <a:latin typeface="Microsoft JhengHei UI" panose="020B0604030504040204" pitchFamily="34" charset="-120"/>
              <a:ea typeface="Microsoft JhengHei UI" panose="020B0604030504040204" pitchFamily="34" charset="-120"/>
            </a:endParaRPr>
          </a:p>
          <a:p>
            <a:pPr algn="l"/>
            <a:endParaRPr lang="en-US" sz="1300" b="0" i="0" dirty="0">
              <a:solidFill>
                <a:srgbClr val="313131"/>
              </a:solidFill>
              <a:effectLst/>
              <a:latin typeface="Microsoft JhengHei UI" panose="020B0604030504040204" pitchFamily="34" charset="-120"/>
              <a:ea typeface="Microsoft JhengHei UI" panose="020B0604030504040204" pitchFamily="34" charset="-120"/>
            </a:endParaRPr>
          </a:p>
          <a:p>
            <a:pPr algn="l"/>
            <a:endParaRPr lang="en-US" sz="1300" b="0" i="0" dirty="0">
              <a:solidFill>
                <a:srgbClr val="313131"/>
              </a:solidFill>
              <a:effectLst/>
              <a:latin typeface="Microsoft JhengHei UI" panose="020B0604030504040204" pitchFamily="34" charset="-120"/>
              <a:ea typeface="Microsoft JhengHei UI" panose="020B0604030504040204" pitchFamily="34" charset="-120"/>
            </a:endParaRPr>
          </a:p>
          <a:p>
            <a:endParaRPr lang="en-US" sz="1600" dirty="0">
              <a:latin typeface="Microsoft JhengHei" panose="020B0604030504040204" pitchFamily="34" charset="-120"/>
              <a:ea typeface="Microsoft JhengHei" panose="020B0604030504040204" pitchFamily="34" charset="-120"/>
            </a:endParaRPr>
          </a:p>
        </p:txBody>
      </p:sp>
      <p:sp>
        <p:nvSpPr>
          <p:cNvPr id="9" name="TextBox 8">
            <a:extLst>
              <a:ext uri="{FF2B5EF4-FFF2-40B4-BE49-F238E27FC236}">
                <a16:creationId xmlns:a16="http://schemas.microsoft.com/office/drawing/2014/main" id="{30FC8051-A784-491D-BE89-09A8EC534D41}"/>
              </a:ext>
            </a:extLst>
          </p:cNvPr>
          <p:cNvSpPr txBox="1"/>
          <p:nvPr/>
        </p:nvSpPr>
        <p:spPr>
          <a:xfrm>
            <a:off x="6436519" y="549351"/>
            <a:ext cx="5423890" cy="3493264"/>
          </a:xfrm>
          <a:prstGeom prst="rect">
            <a:avLst/>
          </a:prstGeom>
          <a:noFill/>
        </p:spPr>
        <p:txBody>
          <a:bodyPr wrap="square">
            <a:spAutoFit/>
          </a:bodyPr>
          <a:lstStyle/>
          <a:p>
            <a:pPr algn="l"/>
            <a:r>
              <a:rPr lang="en-US" sz="1300" b="1" i="0" dirty="0">
                <a:effectLst/>
                <a:latin typeface="Microsoft JhengHei UI" panose="020B0604030504040204" pitchFamily="34" charset="-120"/>
                <a:ea typeface="Microsoft JhengHei UI" panose="020B0604030504040204" pitchFamily="34" charset="-120"/>
              </a:rPr>
              <a:t>How does the Beauty Wand feel on the skin?</a:t>
            </a:r>
            <a:endParaRPr lang="en-US" sz="1300" b="0" i="0" dirty="0">
              <a:effectLst/>
              <a:latin typeface="Microsoft JhengHei UI" panose="020B0604030504040204" pitchFamily="34" charset="-120"/>
              <a:ea typeface="Microsoft JhengHei UI" panose="020B0604030504040204" pitchFamily="34" charset="-120"/>
            </a:endParaRPr>
          </a:p>
          <a:p>
            <a:pPr algn="l"/>
            <a:r>
              <a:rPr lang="en-US" sz="1300" b="0" i="0" dirty="0">
                <a:solidFill>
                  <a:srgbClr val="313131"/>
                </a:solidFill>
                <a:effectLst/>
                <a:latin typeface="Microsoft JhengHei UI" panose="020B0604030504040204" pitchFamily="34" charset="-120"/>
                <a:ea typeface="Microsoft JhengHei UI" panose="020B0604030504040204" pitchFamily="34" charset="-120"/>
              </a:rPr>
              <a:t>You will not feel any tingling, cutting, burning, electric shocks, zaps, or pain - you will only feel the rollers and the spikes on the skin. The wand produces a micro-current that interacts with the muscle beneath the skin, but you won't feel it. When you begin to roll the wand around your face, you may feel slight friction and warm due to increased blood circulation and oxygen.</a:t>
            </a:r>
          </a:p>
          <a:p>
            <a:pPr algn="l"/>
            <a:endParaRPr lang="en-US" sz="1300" b="0" i="0" dirty="0">
              <a:solidFill>
                <a:srgbClr val="313131"/>
              </a:solidFill>
              <a:effectLst/>
              <a:latin typeface="Microsoft JhengHei UI" panose="020B0604030504040204" pitchFamily="34" charset="-120"/>
              <a:ea typeface="Microsoft JhengHei UI" panose="020B0604030504040204" pitchFamily="34" charset="-120"/>
            </a:endParaRPr>
          </a:p>
          <a:p>
            <a:pPr algn="l"/>
            <a:r>
              <a:rPr lang="en-US" sz="1300" b="1" i="0" dirty="0">
                <a:effectLst/>
                <a:latin typeface="Microsoft JhengHei UI" panose="020B0604030504040204" pitchFamily="34" charset="-120"/>
                <a:ea typeface="Microsoft JhengHei UI" panose="020B0604030504040204" pitchFamily="34" charset="-120"/>
              </a:rPr>
              <a:t>Do I need to use special products or gels with the Beauty Wand?</a:t>
            </a:r>
            <a:endParaRPr lang="en-US" sz="1300" b="0" i="0" dirty="0">
              <a:effectLst/>
              <a:latin typeface="Microsoft JhengHei UI" panose="020B0604030504040204" pitchFamily="34" charset="-120"/>
              <a:ea typeface="Microsoft JhengHei UI" panose="020B0604030504040204" pitchFamily="34" charset="-120"/>
            </a:endParaRPr>
          </a:p>
          <a:p>
            <a:pPr algn="l"/>
            <a:r>
              <a:rPr lang="en-US" sz="1300" b="0" i="0" dirty="0">
                <a:solidFill>
                  <a:srgbClr val="313131"/>
                </a:solidFill>
                <a:effectLst/>
                <a:latin typeface="Microsoft JhengHei UI" panose="020B0604030504040204" pitchFamily="34" charset="-120"/>
                <a:ea typeface="Microsoft JhengHei UI" panose="020B0604030504040204" pitchFamily="34" charset="-120"/>
              </a:rPr>
              <a:t>You can use the Beauty Wand on dry skin to get the massaging benefits, but Julie highly recommends using it with products. You don't need special conducting gels or products to use with the wand, but in order for the micro-current to flow, you will need moisture (try using a non-oily moisturizer, Aloe Vera gel or Hyaluronic serum) to act as a conductor between the four rollers and your skin. The moisture will help to transmit the bio-electricity from the wand to stimulate the muscle fibers beneath the skin.</a:t>
            </a:r>
          </a:p>
        </p:txBody>
      </p:sp>
      <p:pic>
        <p:nvPicPr>
          <p:cNvPr id="13" name="Picture 12" descr="Diagram&#10;&#10;Description automatically generated">
            <a:extLst>
              <a:ext uri="{FF2B5EF4-FFF2-40B4-BE49-F238E27FC236}">
                <a16:creationId xmlns:a16="http://schemas.microsoft.com/office/drawing/2014/main" id="{2FBD8211-DED2-4CF6-B228-F87E696AFA2C}"/>
              </a:ext>
            </a:extLst>
          </p:cNvPr>
          <p:cNvPicPr>
            <a:picLocks noChangeAspect="1"/>
          </p:cNvPicPr>
          <p:nvPr/>
        </p:nvPicPr>
        <p:blipFill rotWithShape="1">
          <a:blip r:embed="rId2">
            <a:extLst>
              <a:ext uri="{28A0092B-C50C-407E-A947-70E740481C1C}">
                <a14:useLocalDpi xmlns:a14="http://schemas.microsoft.com/office/drawing/2010/main" val="0"/>
              </a:ext>
            </a:extLst>
          </a:blip>
          <a:srcRect l="29768" t="4856" r="39031" b="51842"/>
          <a:stretch/>
        </p:blipFill>
        <p:spPr>
          <a:xfrm>
            <a:off x="1294610" y="4500890"/>
            <a:ext cx="2723567" cy="1896636"/>
          </a:xfrm>
          <a:prstGeom prst="rect">
            <a:avLst/>
          </a:prstGeom>
        </p:spPr>
      </p:pic>
      <p:pic>
        <p:nvPicPr>
          <p:cNvPr id="14" name="Picture 13" descr="Diagram&#10;&#10;Description automatically generated">
            <a:extLst>
              <a:ext uri="{FF2B5EF4-FFF2-40B4-BE49-F238E27FC236}">
                <a16:creationId xmlns:a16="http://schemas.microsoft.com/office/drawing/2014/main" id="{6598F1A0-6E85-479A-BF8B-5A23E7F34418}"/>
              </a:ext>
            </a:extLst>
          </p:cNvPr>
          <p:cNvPicPr>
            <a:picLocks noChangeAspect="1"/>
          </p:cNvPicPr>
          <p:nvPr/>
        </p:nvPicPr>
        <p:blipFill rotWithShape="1">
          <a:blip r:embed="rId2">
            <a:extLst>
              <a:ext uri="{28A0092B-C50C-407E-A947-70E740481C1C}">
                <a14:useLocalDpi xmlns:a14="http://schemas.microsoft.com/office/drawing/2010/main" val="0"/>
              </a:ext>
            </a:extLst>
          </a:blip>
          <a:srcRect l="62591" t="5815" r="4469" b="50882"/>
          <a:stretch/>
        </p:blipFill>
        <p:spPr>
          <a:xfrm>
            <a:off x="4018177" y="4556330"/>
            <a:ext cx="2912400" cy="1921109"/>
          </a:xfrm>
          <a:prstGeom prst="rect">
            <a:avLst/>
          </a:prstGeom>
        </p:spPr>
      </p:pic>
      <p:pic>
        <p:nvPicPr>
          <p:cNvPr id="15" name="Picture 14" descr="Diagram&#10;&#10;Description automatically generated">
            <a:extLst>
              <a:ext uri="{FF2B5EF4-FFF2-40B4-BE49-F238E27FC236}">
                <a16:creationId xmlns:a16="http://schemas.microsoft.com/office/drawing/2014/main" id="{95780C20-739A-4220-B690-9083A9ED211B}"/>
              </a:ext>
            </a:extLst>
          </p:cNvPr>
          <p:cNvPicPr>
            <a:picLocks noChangeAspect="1"/>
          </p:cNvPicPr>
          <p:nvPr/>
        </p:nvPicPr>
        <p:blipFill rotWithShape="1">
          <a:blip r:embed="rId2">
            <a:extLst>
              <a:ext uri="{28A0092B-C50C-407E-A947-70E740481C1C}">
                <a14:useLocalDpi xmlns:a14="http://schemas.microsoft.com/office/drawing/2010/main" val="0"/>
              </a:ext>
            </a:extLst>
          </a:blip>
          <a:srcRect l="29768" t="47524" r="19285" b="4844"/>
          <a:stretch/>
        </p:blipFill>
        <p:spPr>
          <a:xfrm>
            <a:off x="7054637" y="4542487"/>
            <a:ext cx="4187655" cy="1964532"/>
          </a:xfrm>
          <a:prstGeom prst="rect">
            <a:avLst/>
          </a:prstGeom>
        </p:spPr>
      </p:pic>
      <p:sp>
        <p:nvSpPr>
          <p:cNvPr id="16" name="Rectangle 15">
            <a:extLst>
              <a:ext uri="{FF2B5EF4-FFF2-40B4-BE49-F238E27FC236}">
                <a16:creationId xmlns:a16="http://schemas.microsoft.com/office/drawing/2014/main" id="{7AEAC6A3-28D8-4C23-BECC-21DC305BBE86}"/>
              </a:ext>
            </a:extLst>
          </p:cNvPr>
          <p:cNvSpPr/>
          <p:nvPr/>
        </p:nvSpPr>
        <p:spPr>
          <a:xfrm>
            <a:off x="585788" y="6507019"/>
            <a:ext cx="10844212" cy="4571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9E084B6-357A-4DE4-A4CC-D7A22AA4EEF7}"/>
              </a:ext>
            </a:extLst>
          </p:cNvPr>
          <p:cNvSpPr/>
          <p:nvPr/>
        </p:nvSpPr>
        <p:spPr>
          <a:xfrm flipV="1">
            <a:off x="585789" y="4401118"/>
            <a:ext cx="10844212" cy="4571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3267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4FC94818-3FCB-4204-9DF1-F91C19D146E5}"/>
              </a:ext>
            </a:extLst>
          </p:cNvPr>
          <p:cNvSpPr/>
          <p:nvPr/>
        </p:nvSpPr>
        <p:spPr>
          <a:xfrm>
            <a:off x="7372350" y="632192"/>
            <a:ext cx="3957638" cy="5940088"/>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9E5A8890-4CCB-4205-B43A-531C8A21F86E}"/>
              </a:ext>
            </a:extLst>
          </p:cNvPr>
          <p:cNvSpPr txBox="1">
            <a:spLocks/>
          </p:cNvSpPr>
          <p:nvPr/>
        </p:nvSpPr>
        <p:spPr>
          <a:xfrm>
            <a:off x="440270" y="441474"/>
            <a:ext cx="5053275" cy="584200"/>
          </a:xfrm>
          <a:prstGeom prst="rect">
            <a:avLst/>
          </a:prstGeom>
        </p:spPr>
        <p:txBody>
          <a:bodyPr vert="horz" lIns="91440" tIns="45720" rIns="91440" bIns="45720" rtlCol="0">
            <a:normAutofit fontScale="77500" lnSpcReduction="20000"/>
          </a:bodyPr>
          <a:lst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b="1" dirty="0">
                <a:solidFill>
                  <a:srgbClr val="FFCCCC"/>
                </a:solidFill>
                <a:latin typeface="Microsoft JhengHei" panose="020B0604030504040204" pitchFamily="34" charset="-120"/>
                <a:ea typeface="Microsoft JhengHei" panose="020B0604030504040204" pitchFamily="34" charset="-120"/>
              </a:rPr>
              <a:t>AGELESS BEAUTY WAND FAQS</a:t>
            </a:r>
          </a:p>
          <a:p>
            <a:pPr marL="0" indent="0">
              <a:buFont typeface="Arial" panose="020B0604020202020204" pitchFamily="34" charset="0"/>
              <a:buNone/>
            </a:pPr>
            <a:endParaRPr lang="en-US" sz="1900" b="1" dirty="0">
              <a:solidFill>
                <a:srgbClr val="FFCCCC"/>
              </a:solidFill>
              <a:latin typeface="Microsoft JhengHei" panose="020B0604030504040204" pitchFamily="34" charset="-120"/>
              <a:ea typeface="Microsoft JhengHei" panose="020B0604030504040204" pitchFamily="34" charset="-120"/>
            </a:endParaRPr>
          </a:p>
        </p:txBody>
      </p:sp>
      <p:sp>
        <p:nvSpPr>
          <p:cNvPr id="8" name="TextBox 7">
            <a:extLst>
              <a:ext uri="{FF2B5EF4-FFF2-40B4-BE49-F238E27FC236}">
                <a16:creationId xmlns:a16="http://schemas.microsoft.com/office/drawing/2014/main" id="{6EF750B8-3187-45A4-816F-23867394E471}"/>
              </a:ext>
            </a:extLst>
          </p:cNvPr>
          <p:cNvSpPr txBox="1"/>
          <p:nvPr/>
        </p:nvSpPr>
        <p:spPr>
          <a:xfrm>
            <a:off x="740308" y="1032302"/>
            <a:ext cx="5750979" cy="5539978"/>
          </a:xfrm>
          <a:prstGeom prst="rect">
            <a:avLst/>
          </a:prstGeom>
          <a:noFill/>
        </p:spPr>
        <p:txBody>
          <a:bodyPr wrap="square" rtlCol="0">
            <a:spAutoFit/>
          </a:bodyPr>
          <a:lstStyle/>
          <a:p>
            <a:pPr algn="l"/>
            <a:endParaRPr lang="en-US" sz="1300" b="0" i="0" dirty="0">
              <a:solidFill>
                <a:srgbClr val="313131"/>
              </a:solidFill>
              <a:effectLst/>
              <a:latin typeface="Microsoft JhengHei UI" panose="020B0604030504040204" pitchFamily="34" charset="-120"/>
              <a:ea typeface="Microsoft JhengHei UI" panose="020B0604030504040204" pitchFamily="34" charset="-120"/>
            </a:endParaRPr>
          </a:p>
          <a:p>
            <a:pPr algn="l"/>
            <a:r>
              <a:rPr lang="en-US" sz="1300" b="1" i="0" dirty="0">
                <a:solidFill>
                  <a:srgbClr val="313131"/>
                </a:solidFill>
                <a:effectLst/>
                <a:latin typeface="Microsoft JhengHei UI" panose="020B0604030504040204" pitchFamily="34" charset="-120"/>
                <a:ea typeface="Microsoft JhengHei UI" panose="020B0604030504040204" pitchFamily="34" charset="-120"/>
              </a:rPr>
              <a:t>When will I start to see results?</a:t>
            </a:r>
            <a:endParaRPr lang="en-US" sz="1300" b="0" i="0" dirty="0">
              <a:solidFill>
                <a:srgbClr val="313131"/>
              </a:solidFill>
              <a:effectLst/>
              <a:latin typeface="Microsoft JhengHei UI" panose="020B0604030504040204" pitchFamily="34" charset="-120"/>
              <a:ea typeface="Microsoft JhengHei UI" panose="020B0604030504040204" pitchFamily="34" charset="-120"/>
            </a:endParaRPr>
          </a:p>
          <a:p>
            <a:pPr algn="l"/>
            <a:r>
              <a:rPr lang="en-US" sz="1300" b="0" i="0" dirty="0">
                <a:solidFill>
                  <a:srgbClr val="313131"/>
                </a:solidFill>
                <a:effectLst/>
                <a:latin typeface="Microsoft JhengHei UI" panose="020B0604030504040204" pitchFamily="34" charset="-120"/>
                <a:ea typeface="Microsoft JhengHei UI" panose="020B0604030504040204" pitchFamily="34" charset="-120"/>
              </a:rPr>
              <a:t>You will start seeing results within 2 weeks using the wand. Julie highly encourages using the wand as part of your skincare routine every day or three times a week. Your skin will first start to look fresh and glowing. Over time, you will start to look firmer, toned, and contoured too.</a:t>
            </a:r>
          </a:p>
          <a:p>
            <a:pPr algn="l"/>
            <a:endParaRPr lang="en-US" sz="1300" b="0" i="0" dirty="0">
              <a:solidFill>
                <a:srgbClr val="313131"/>
              </a:solidFill>
              <a:effectLst/>
              <a:latin typeface="Microsoft JhengHei UI" panose="020B0604030504040204" pitchFamily="34" charset="-120"/>
              <a:ea typeface="Microsoft JhengHei UI" panose="020B0604030504040204" pitchFamily="34" charset="-120"/>
            </a:endParaRPr>
          </a:p>
          <a:p>
            <a:pPr algn="l"/>
            <a:r>
              <a:rPr lang="en-US" sz="1300" b="1" i="0" dirty="0">
                <a:solidFill>
                  <a:srgbClr val="313131"/>
                </a:solidFill>
                <a:effectLst/>
                <a:latin typeface="Microsoft JhengHei UI" panose="020B0604030504040204" pitchFamily="34" charset="-120"/>
                <a:ea typeface="Microsoft JhengHei UI" panose="020B0604030504040204" pitchFamily="34" charset="-120"/>
              </a:rPr>
              <a:t>How many times should I roll the Beauty Wand? </a:t>
            </a:r>
            <a:endParaRPr lang="en-US" sz="1300" b="0" i="0" dirty="0">
              <a:solidFill>
                <a:srgbClr val="313131"/>
              </a:solidFill>
              <a:effectLst/>
              <a:latin typeface="Microsoft JhengHei UI" panose="020B0604030504040204" pitchFamily="34" charset="-120"/>
              <a:ea typeface="Microsoft JhengHei UI" panose="020B0604030504040204" pitchFamily="34" charset="-120"/>
            </a:endParaRPr>
          </a:p>
          <a:p>
            <a:pPr algn="l"/>
            <a:r>
              <a:rPr lang="en-US" sz="1300" b="0" i="0" dirty="0">
                <a:solidFill>
                  <a:srgbClr val="313131"/>
                </a:solidFill>
                <a:effectLst/>
                <a:latin typeface="Microsoft JhengHei UI" panose="020B0604030504040204" pitchFamily="34" charset="-120"/>
                <a:ea typeface="Microsoft JhengHei UI" panose="020B0604030504040204" pitchFamily="34" charset="-120"/>
              </a:rPr>
              <a:t>Julie recommends at least 15 passes for each part. You can use the wand on the face, neck, and other areas on the body.</a:t>
            </a:r>
          </a:p>
          <a:p>
            <a:pPr algn="l"/>
            <a:endParaRPr lang="en-US" sz="1300" b="0" i="0" dirty="0">
              <a:solidFill>
                <a:srgbClr val="313131"/>
              </a:solidFill>
              <a:effectLst/>
              <a:latin typeface="Microsoft JhengHei UI" panose="020B0604030504040204" pitchFamily="34" charset="-120"/>
              <a:ea typeface="Microsoft JhengHei UI" panose="020B0604030504040204" pitchFamily="34" charset="-120"/>
            </a:endParaRPr>
          </a:p>
          <a:p>
            <a:pPr algn="l"/>
            <a:r>
              <a:rPr lang="en-US" sz="1300" b="1" i="0" dirty="0">
                <a:solidFill>
                  <a:srgbClr val="313131"/>
                </a:solidFill>
                <a:effectLst/>
                <a:latin typeface="Microsoft JhengHei UI" panose="020B0604030504040204" pitchFamily="34" charset="-120"/>
                <a:ea typeface="Microsoft JhengHei UI" panose="020B0604030504040204" pitchFamily="34" charset="-120"/>
              </a:rPr>
              <a:t>How do I clean the Beauty Wand?</a:t>
            </a:r>
            <a:endParaRPr lang="en-US" sz="1300" b="0" i="0" dirty="0">
              <a:solidFill>
                <a:srgbClr val="313131"/>
              </a:solidFill>
              <a:effectLst/>
              <a:latin typeface="Microsoft JhengHei UI" panose="020B0604030504040204" pitchFamily="34" charset="-120"/>
              <a:ea typeface="Microsoft JhengHei UI" panose="020B0604030504040204" pitchFamily="34" charset="-120"/>
            </a:endParaRPr>
          </a:p>
          <a:p>
            <a:pPr algn="l"/>
            <a:r>
              <a:rPr lang="en-US" sz="1300" b="0" i="0" dirty="0">
                <a:solidFill>
                  <a:srgbClr val="313131"/>
                </a:solidFill>
                <a:effectLst/>
                <a:latin typeface="Microsoft JhengHei UI" panose="020B0604030504040204" pitchFamily="34" charset="-120"/>
                <a:ea typeface="Microsoft JhengHei UI" panose="020B0604030504040204" pitchFamily="34" charset="-120"/>
              </a:rPr>
              <a:t>The Beauty Wand is very easy to clean because the rollers are made out of iron, brass, refined copper and 14-carat plated gold. Simply use the mini brush to clean the roller and disinfectant wipes after each use. Other than cleaning the wand, there is no other special maintenance.</a:t>
            </a:r>
          </a:p>
          <a:p>
            <a:pPr algn="l"/>
            <a:endParaRPr lang="en-US" sz="1300" b="0" i="0" dirty="0">
              <a:solidFill>
                <a:srgbClr val="313131"/>
              </a:solidFill>
              <a:effectLst/>
              <a:latin typeface="Microsoft JhengHei UI" panose="020B0604030504040204" pitchFamily="34" charset="-120"/>
              <a:ea typeface="Microsoft JhengHei UI" panose="020B0604030504040204" pitchFamily="34" charset="-120"/>
            </a:endParaRPr>
          </a:p>
          <a:p>
            <a:pPr algn="l"/>
            <a:r>
              <a:rPr lang="en-US" sz="1300" b="1" i="0" dirty="0">
                <a:solidFill>
                  <a:srgbClr val="313131"/>
                </a:solidFill>
                <a:effectLst/>
                <a:latin typeface="Microsoft JhengHei UI" panose="020B0604030504040204" pitchFamily="34" charset="-120"/>
                <a:ea typeface="Microsoft JhengHei UI" panose="020B0604030504040204" pitchFamily="34" charset="-120"/>
              </a:rPr>
              <a:t>When do I need to replace the wand?</a:t>
            </a:r>
            <a:endParaRPr lang="en-US" sz="1300" b="0" i="0" dirty="0">
              <a:solidFill>
                <a:srgbClr val="313131"/>
              </a:solidFill>
              <a:effectLst/>
              <a:latin typeface="Microsoft JhengHei UI" panose="020B0604030504040204" pitchFamily="34" charset="-120"/>
              <a:ea typeface="Microsoft JhengHei UI" panose="020B0604030504040204" pitchFamily="34" charset="-120"/>
            </a:endParaRPr>
          </a:p>
          <a:p>
            <a:pPr algn="l"/>
            <a:r>
              <a:rPr lang="en-US" sz="1300" b="0" i="0" dirty="0">
                <a:solidFill>
                  <a:srgbClr val="313131"/>
                </a:solidFill>
                <a:effectLst/>
                <a:latin typeface="Microsoft JhengHei UI" panose="020B0604030504040204" pitchFamily="34" charset="-120"/>
                <a:ea typeface="Microsoft JhengHei UI" panose="020B0604030504040204" pitchFamily="34" charset="-120"/>
              </a:rPr>
              <a:t>With proper care, the Beauty Wand will work for years. The only time you will have to replace your Beauty Wand is if the solar panel breaks.</a:t>
            </a:r>
          </a:p>
          <a:p>
            <a:pPr algn="l"/>
            <a:endParaRPr lang="en-US" sz="1300" b="0" i="0" dirty="0">
              <a:solidFill>
                <a:srgbClr val="313131"/>
              </a:solidFill>
              <a:effectLst/>
              <a:latin typeface="Microsoft JhengHei UI" panose="020B0604030504040204" pitchFamily="34" charset="-120"/>
              <a:ea typeface="Microsoft JhengHei UI" panose="020B0604030504040204" pitchFamily="34" charset="-120"/>
            </a:endParaRPr>
          </a:p>
          <a:p>
            <a:pPr algn="l"/>
            <a:r>
              <a:rPr lang="en-US" sz="1300" b="1" i="0" dirty="0">
                <a:solidFill>
                  <a:srgbClr val="313131"/>
                </a:solidFill>
                <a:effectLst/>
                <a:latin typeface="Microsoft JhengHei UI" panose="020B0604030504040204" pitchFamily="34" charset="-120"/>
                <a:ea typeface="Microsoft JhengHei UI" panose="020B0604030504040204" pitchFamily="34" charset="-120"/>
              </a:rPr>
              <a:t>Can I use the Beauty Wand everywhere? Are there any areas to avoid?</a:t>
            </a:r>
            <a:endParaRPr lang="en-US" sz="1300" b="0" i="0" dirty="0">
              <a:solidFill>
                <a:srgbClr val="313131"/>
              </a:solidFill>
              <a:effectLst/>
              <a:latin typeface="Microsoft JhengHei UI" panose="020B0604030504040204" pitchFamily="34" charset="-120"/>
              <a:ea typeface="Microsoft JhengHei UI" panose="020B0604030504040204" pitchFamily="34" charset="-120"/>
            </a:endParaRPr>
          </a:p>
          <a:p>
            <a:pPr algn="l"/>
            <a:r>
              <a:rPr lang="en-US" sz="1300" b="0" i="0" dirty="0">
                <a:solidFill>
                  <a:srgbClr val="313131"/>
                </a:solidFill>
                <a:effectLst/>
                <a:latin typeface="Microsoft JhengHei UI" panose="020B0604030504040204" pitchFamily="34" charset="-120"/>
                <a:ea typeface="Microsoft JhengHei UI" panose="020B0604030504040204" pitchFamily="34" charset="-120"/>
              </a:rPr>
              <a:t>You can use the Beauty Wand everywhere except for on the eyelids and on the eyeballs. You should also avoid the thyroid area, which is in the middle of the chest plate. Not suitable for rosacea or highly sensitive skin, active acne or open wounds.</a:t>
            </a:r>
          </a:p>
          <a:p>
            <a:endParaRPr lang="en-US" sz="1600" dirty="0">
              <a:latin typeface="Microsoft JhengHei" panose="020B0604030504040204" pitchFamily="34" charset="-120"/>
              <a:ea typeface="Microsoft JhengHei" panose="020B0604030504040204" pitchFamily="34" charset="-120"/>
            </a:endParaRPr>
          </a:p>
        </p:txBody>
      </p:sp>
      <p:sp>
        <p:nvSpPr>
          <p:cNvPr id="39" name="TextBox 38">
            <a:extLst>
              <a:ext uri="{FF2B5EF4-FFF2-40B4-BE49-F238E27FC236}">
                <a16:creationId xmlns:a16="http://schemas.microsoft.com/office/drawing/2014/main" id="{1FF9D138-B0E3-48A4-91C6-12DCC6AB79E2}"/>
              </a:ext>
            </a:extLst>
          </p:cNvPr>
          <p:cNvSpPr txBox="1"/>
          <p:nvPr/>
        </p:nvSpPr>
        <p:spPr>
          <a:xfrm>
            <a:off x="7765256" y="924580"/>
            <a:ext cx="3228975" cy="5447645"/>
          </a:xfrm>
          <a:prstGeom prst="rect">
            <a:avLst/>
          </a:prstGeom>
          <a:noFill/>
        </p:spPr>
        <p:txBody>
          <a:bodyPr wrap="square">
            <a:spAutoFit/>
          </a:bodyPr>
          <a:lstStyle/>
          <a:p>
            <a:pPr algn="l"/>
            <a:r>
              <a:rPr lang="en-US" sz="2000" b="1" i="0" dirty="0">
                <a:solidFill>
                  <a:srgbClr val="F59494"/>
                </a:solidFill>
                <a:effectLst/>
                <a:latin typeface="Microsoft JhengHei" panose="020B0604030504040204" pitchFamily="34" charset="-120"/>
                <a:ea typeface="Microsoft JhengHei" panose="020B0604030504040204" pitchFamily="34" charset="-120"/>
              </a:rPr>
              <a:t>Julie's Tip</a:t>
            </a:r>
            <a:endParaRPr lang="en-US" sz="2000" b="0" i="0" dirty="0">
              <a:solidFill>
                <a:srgbClr val="313131"/>
              </a:solidFill>
              <a:effectLst/>
              <a:latin typeface="Microsoft JhengHei" panose="020B0604030504040204" pitchFamily="34" charset="-120"/>
              <a:ea typeface="Microsoft JhengHei" panose="020B0604030504040204" pitchFamily="34" charset="-120"/>
            </a:endParaRPr>
          </a:p>
          <a:p>
            <a:br>
              <a:rPr lang="en-US" dirty="0"/>
            </a:br>
            <a:r>
              <a:rPr lang="en-US" sz="1600" b="0" i="1" dirty="0">
                <a:solidFill>
                  <a:schemeClr val="bg1"/>
                </a:solidFill>
                <a:effectLst/>
                <a:latin typeface="Microsoft JhengHei" panose="020B0604030504040204" pitchFamily="34" charset="-120"/>
                <a:ea typeface="Microsoft JhengHei" panose="020B0604030504040204" pitchFamily="34" charset="-120"/>
              </a:rPr>
              <a:t>I highly recommend </a:t>
            </a:r>
            <a:r>
              <a:rPr lang="en-US" sz="1600" i="1" dirty="0">
                <a:solidFill>
                  <a:schemeClr val="bg1"/>
                </a:solidFill>
                <a:latin typeface="Microsoft JhengHei" panose="020B0604030504040204" pitchFamily="34" charset="-120"/>
                <a:ea typeface="Microsoft JhengHei" panose="020B0604030504040204" pitchFamily="34" charset="-120"/>
              </a:rPr>
              <a:t>using </a:t>
            </a:r>
            <a:r>
              <a:rPr lang="en-US" sz="1600" b="0" i="1" dirty="0">
                <a:solidFill>
                  <a:schemeClr val="bg1"/>
                </a:solidFill>
                <a:effectLst/>
                <a:latin typeface="Microsoft JhengHei" panose="020B0604030504040204" pitchFamily="34" charset="-120"/>
                <a:ea typeface="Microsoft JhengHei" panose="020B0604030504040204" pitchFamily="34" charset="-120"/>
              </a:rPr>
              <a:t>the wand 1.0 in the morning because it helps with circulations, minimizes puffiness and makes your skin alive. 1 minute without product and 5 minutes with products. </a:t>
            </a:r>
          </a:p>
          <a:p>
            <a:endParaRPr lang="en-US" i="1" dirty="0">
              <a:solidFill>
                <a:srgbClr val="313131"/>
              </a:solidFill>
              <a:latin typeface="Open Sans ExtraBold" panose="020B0606030504020204" pitchFamily="34" charset="0"/>
            </a:endParaRPr>
          </a:p>
          <a:p>
            <a:r>
              <a:rPr lang="en-US" sz="1600" b="0" i="1" dirty="0">
                <a:solidFill>
                  <a:schemeClr val="bg1"/>
                </a:solidFill>
                <a:effectLst/>
                <a:latin typeface="Microsoft JhengHei" panose="020B0604030504040204" pitchFamily="34" charset="-120"/>
                <a:ea typeface="Microsoft JhengHei" panose="020B0604030504040204" pitchFamily="34" charset="-120"/>
              </a:rPr>
              <a:t>Use the wand 2.0 in the evening before bed. You wake up looking rested and glowing as if your skin went through a detox and repaired itself. </a:t>
            </a:r>
          </a:p>
          <a:p>
            <a:endParaRPr lang="en-US" sz="1600" i="1" dirty="0">
              <a:solidFill>
                <a:schemeClr val="bg1"/>
              </a:solidFill>
              <a:latin typeface="Microsoft JhengHei" panose="020B0604030504040204" pitchFamily="34" charset="-120"/>
              <a:ea typeface="Microsoft JhengHei" panose="020B0604030504040204" pitchFamily="34" charset="-120"/>
            </a:endParaRPr>
          </a:p>
          <a:p>
            <a:endParaRPr lang="en-US" sz="1600" b="0" i="1" dirty="0">
              <a:solidFill>
                <a:schemeClr val="bg1"/>
              </a:solidFill>
              <a:effectLst/>
              <a:latin typeface="Microsoft JhengHei" panose="020B0604030504040204" pitchFamily="34" charset="-120"/>
              <a:ea typeface="Microsoft JhengHei" panose="020B0604030504040204" pitchFamily="34" charset="-120"/>
            </a:endParaRPr>
          </a:p>
          <a:p>
            <a:r>
              <a:rPr lang="en-US" sz="1600" b="0" i="1" dirty="0">
                <a:solidFill>
                  <a:schemeClr val="bg1"/>
                </a:solidFill>
                <a:effectLst/>
                <a:latin typeface="Microsoft JhengHei" panose="020B0604030504040204" pitchFamily="34" charset="-120"/>
                <a:ea typeface="Microsoft JhengHei" panose="020B0604030504040204" pitchFamily="34" charset="-120"/>
              </a:rPr>
              <a:t>Do use the wand with a sheet mask for extra stimulation.</a:t>
            </a:r>
          </a:p>
          <a:p>
            <a:pPr algn="l"/>
            <a:endParaRPr lang="en-US" b="0" i="0" dirty="0">
              <a:solidFill>
                <a:srgbClr val="313131"/>
              </a:solidFill>
              <a:effectLst/>
              <a:latin typeface="Open Sans" panose="020B0606030504020204" pitchFamily="34" charset="0"/>
            </a:endParaRPr>
          </a:p>
          <a:p>
            <a:pPr algn="l"/>
            <a:endParaRPr lang="en-US" b="0" i="0" dirty="0">
              <a:solidFill>
                <a:srgbClr val="313131"/>
              </a:solidFill>
              <a:effectLst/>
              <a:latin typeface="Open Sans" panose="020B0606030504020204" pitchFamily="34" charset="0"/>
            </a:endParaRPr>
          </a:p>
        </p:txBody>
      </p:sp>
      <p:cxnSp>
        <p:nvCxnSpPr>
          <p:cNvPr id="28" name="Straight Connector 27">
            <a:extLst>
              <a:ext uri="{FF2B5EF4-FFF2-40B4-BE49-F238E27FC236}">
                <a16:creationId xmlns:a16="http://schemas.microsoft.com/office/drawing/2014/main" id="{74A10905-B333-4909-85E5-045FA32487E4}"/>
              </a:ext>
            </a:extLst>
          </p:cNvPr>
          <p:cNvCxnSpPr>
            <a:cxnSpLocks/>
          </p:cNvCxnSpPr>
          <p:nvPr/>
        </p:nvCxnSpPr>
        <p:spPr>
          <a:xfrm>
            <a:off x="7915275" y="5060137"/>
            <a:ext cx="2807493" cy="0"/>
          </a:xfrm>
          <a:prstGeom prst="line">
            <a:avLst/>
          </a:prstGeom>
          <a:ln>
            <a:solidFill>
              <a:srgbClr val="FF99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7609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9CE34D8-C4CE-4BCA-839E-88153349A8C8}"/>
              </a:ext>
            </a:extLst>
          </p:cNvPr>
          <p:cNvSpPr txBox="1">
            <a:spLocks/>
          </p:cNvSpPr>
          <p:nvPr/>
        </p:nvSpPr>
        <p:spPr>
          <a:xfrm>
            <a:off x="642996" y="4571216"/>
            <a:ext cx="10906008" cy="1115415"/>
          </a:xfrm>
          <a:prstGeom prst="rect">
            <a:avLst/>
          </a:prstGeom>
        </p:spPr>
        <p:txBody>
          <a:bodyPr vert="horz" lIns="91440" tIns="45720" rIns="91440" bIns="45720" rtlCol="0" anchor="b">
            <a:normAutofit/>
          </a:bodyPr>
          <a:lst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spcBef>
                <a:spcPct val="0"/>
              </a:spcBef>
              <a:spcAft>
                <a:spcPts val="600"/>
              </a:spcAft>
              <a:buNone/>
            </a:pPr>
            <a:r>
              <a:rPr lang="en-US" sz="4000" kern="1200" dirty="0">
                <a:solidFill>
                  <a:srgbClr val="FFCCCC"/>
                </a:solidFill>
                <a:latin typeface="Microsoft JhengHei" panose="020B0604030504040204" pitchFamily="34" charset="-120"/>
                <a:ea typeface="Microsoft JhengHei" panose="020B0604030504040204" pitchFamily="34" charset="-120"/>
                <a:cs typeface="+mj-cs"/>
              </a:rPr>
              <a:t>BEFORE &amp; AFTER</a:t>
            </a:r>
          </a:p>
        </p:txBody>
      </p:sp>
      <p:pic>
        <p:nvPicPr>
          <p:cNvPr id="9" name="Picture 8" descr="A picture containing person, posing&#10;&#10;Description automatically generated">
            <a:extLst>
              <a:ext uri="{FF2B5EF4-FFF2-40B4-BE49-F238E27FC236}">
                <a16:creationId xmlns:a16="http://schemas.microsoft.com/office/drawing/2014/main" id="{D8C2BCEC-8E68-4B83-87BD-A30A52A9B576}"/>
              </a:ext>
            </a:extLst>
          </p:cNvPr>
          <p:cNvPicPr>
            <a:picLocks noChangeAspect="1"/>
          </p:cNvPicPr>
          <p:nvPr/>
        </p:nvPicPr>
        <p:blipFill rotWithShape="1">
          <a:blip r:embed="rId2">
            <a:extLst>
              <a:ext uri="{28A0092B-C50C-407E-A947-70E740481C1C}">
                <a14:useLocalDpi xmlns:a14="http://schemas.microsoft.com/office/drawing/2010/main" val="0"/>
              </a:ext>
            </a:extLst>
          </a:blip>
          <a:srcRect t="19842" r="-2" b="2465"/>
          <a:stretch/>
        </p:blipFill>
        <p:spPr>
          <a:xfrm>
            <a:off x="4071009" y="0"/>
            <a:ext cx="3964512" cy="4106823"/>
          </a:xfrm>
          <a:prstGeom prst="rect">
            <a:avLst/>
          </a:prstGeom>
        </p:spPr>
      </p:pic>
      <p:pic>
        <p:nvPicPr>
          <p:cNvPr id="7" name="Picture 6" descr="A picture containing person, wearing, posing, smiling&#10;&#10;Description automatically generated">
            <a:extLst>
              <a:ext uri="{FF2B5EF4-FFF2-40B4-BE49-F238E27FC236}">
                <a16:creationId xmlns:a16="http://schemas.microsoft.com/office/drawing/2014/main" id="{13D6A691-DA3B-4B7A-9F50-43CC331A35A2}"/>
              </a:ext>
            </a:extLst>
          </p:cNvPr>
          <p:cNvPicPr>
            <a:picLocks noChangeAspect="1"/>
          </p:cNvPicPr>
          <p:nvPr/>
        </p:nvPicPr>
        <p:blipFill rotWithShape="1">
          <a:blip r:embed="rId3">
            <a:extLst>
              <a:ext uri="{28A0092B-C50C-407E-A947-70E740481C1C}">
                <a14:useLocalDpi xmlns:a14="http://schemas.microsoft.com/office/drawing/2010/main" val="0"/>
              </a:ext>
            </a:extLst>
          </a:blip>
          <a:srcRect l="9261" r="13509" b="-2"/>
          <a:stretch/>
        </p:blipFill>
        <p:spPr>
          <a:xfrm>
            <a:off x="8110420" y="0"/>
            <a:ext cx="3964512" cy="4106823"/>
          </a:xfrm>
          <a:prstGeom prst="rect">
            <a:avLst/>
          </a:prstGeom>
        </p:spPr>
      </p:pic>
      <p:cxnSp>
        <p:nvCxnSpPr>
          <p:cNvPr id="14" name="Straight Connector 13">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8AD7CF"/>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person, indoor, young, posing&#10;&#10;Description automatically generated">
            <a:extLst>
              <a:ext uri="{FF2B5EF4-FFF2-40B4-BE49-F238E27FC236}">
                <a16:creationId xmlns:a16="http://schemas.microsoft.com/office/drawing/2014/main" id="{8330B67B-E82B-45BC-BC48-301E1A7F74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021931" cy="4075101"/>
          </a:xfrm>
          <a:prstGeom prst="rect">
            <a:avLst/>
          </a:prstGeom>
        </p:spPr>
      </p:pic>
    </p:spTree>
    <p:extLst>
      <p:ext uri="{BB962C8B-B14F-4D97-AF65-F5344CB8AC3E}">
        <p14:creationId xmlns:p14="http://schemas.microsoft.com/office/powerpoint/2010/main" val="13398041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3277</TotalTime>
  <Words>8324</Words>
  <Application>Microsoft Office PowerPoint</Application>
  <PresentationFormat>Widescreen</PresentationFormat>
  <Paragraphs>422</Paragraphs>
  <Slides>34</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34</vt:i4>
      </vt:variant>
    </vt:vector>
  </HeadingPairs>
  <TitlesOfParts>
    <vt:vector size="49" baseType="lpstr">
      <vt:lpstr>Microsoft JhengHei</vt:lpstr>
      <vt:lpstr>Microsoft JhengHei Light</vt:lpstr>
      <vt:lpstr>Microsoft JhengHei UI</vt:lpstr>
      <vt:lpstr>Arial</vt:lpstr>
      <vt:lpstr>Calibri</vt:lpstr>
      <vt:lpstr>Calibri Light</vt:lpstr>
      <vt:lpstr>Helvetica Neue</vt:lpstr>
      <vt:lpstr>Hind</vt:lpstr>
      <vt:lpstr>Lato</vt:lpstr>
      <vt:lpstr>Montserrat</vt:lpstr>
      <vt:lpstr>Montserrat Regular</vt:lpstr>
      <vt:lpstr>Open Sans</vt:lpstr>
      <vt:lpstr>Open Sans ExtraBold</vt:lpstr>
      <vt:lpstr>tahoma</vt:lpstr>
      <vt:lpstr>Office Theme</vt:lpstr>
      <vt:lpstr>PROFESSIONAL TECHNICAL MANUAL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PROFESSIONAL TECHNICAL MANUAL 2018</dc:title>
  <dc:creator>M J</dc:creator>
  <cp:lastModifiedBy>Kelli Anderson</cp:lastModifiedBy>
  <cp:revision>10</cp:revision>
  <cp:lastPrinted>2022-05-02T19:37:48Z</cp:lastPrinted>
  <dcterms:created xsi:type="dcterms:W3CDTF">2018-10-28T03:32:59Z</dcterms:created>
  <dcterms:modified xsi:type="dcterms:W3CDTF">2022-05-03T17:38:02Z</dcterms:modified>
</cp:coreProperties>
</file>